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6" r:id="rId4"/>
  </p:sldMasterIdLst>
  <p:notesMasterIdLst>
    <p:notesMasterId r:id="rId7"/>
  </p:notesMasterIdLst>
  <p:sldIdLst>
    <p:sldId id="3228" r:id="rId5"/>
    <p:sldId id="3255" r:id="rId6"/>
    <p:sldId id="3304" r:id="rId8"/>
    <p:sldId id="3394" r:id="rId9"/>
    <p:sldId id="3426" r:id="rId10"/>
    <p:sldId id="3322" r:id="rId11"/>
    <p:sldId id="3395" r:id="rId12"/>
    <p:sldId id="3428" r:id="rId13"/>
    <p:sldId id="3397" r:id="rId14"/>
    <p:sldId id="3398" r:id="rId15"/>
    <p:sldId id="3430" r:id="rId16"/>
    <p:sldId id="3431" r:id="rId17"/>
    <p:sldId id="3364" r:id="rId18"/>
    <p:sldId id="3399" r:id="rId19"/>
    <p:sldId id="3403" r:id="rId20"/>
    <p:sldId id="3404" r:id="rId21"/>
    <p:sldId id="3400" r:id="rId22"/>
    <p:sldId id="3401" r:id="rId23"/>
    <p:sldId id="3405" r:id="rId24"/>
    <p:sldId id="3433" r:id="rId25"/>
    <p:sldId id="3434" r:id="rId26"/>
    <p:sldId id="3406" r:id="rId27"/>
    <p:sldId id="3407" r:id="rId28"/>
    <p:sldId id="3435" r:id="rId29"/>
    <p:sldId id="3408"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0" userDrawn="1">
          <p15:clr>
            <a:srgbClr val="A4A3A4"/>
          </p15:clr>
        </p15:guide>
        <p15:guide id="2" pos="3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8" autoAdjust="0"/>
    <p:restoredTop sz="94660"/>
  </p:normalViewPr>
  <p:slideViewPr>
    <p:cSldViewPr snapToGrid="0" showGuides="1">
      <p:cViewPr>
        <p:scale>
          <a:sx n="66" d="100"/>
          <a:sy n="66" d="100"/>
        </p:scale>
        <p:origin x="888" y="579"/>
      </p:cViewPr>
      <p:guideLst>
        <p:guide orient="horz" pos="2220"/>
        <p:guide pos="383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tags" Target="tags/tag59.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23.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4.xml"/><Relationship Id="rId2" Type="http://schemas.openxmlformats.org/officeDocument/2006/relationships/tags" Target="../tags/tag23.xml"/><Relationship Id="rId11" Type="http://schemas.openxmlformats.org/officeDocument/2006/relationships/notesSlide" Target="../notesSlides/notesSlide10.xml"/><Relationship Id="rId10" Type="http://schemas.openxmlformats.org/officeDocument/2006/relationships/slideLayout" Target="../slideLayouts/slideLayout4.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4.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3.png"/><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32.png"/><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tags" Target="../tags/tag34.xml"/><Relationship Id="rId4" Type="http://schemas.openxmlformats.org/officeDocument/2006/relationships/image" Target="../media/image33.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35.png"/><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tags" Target="../tags/tag39.xml"/><Relationship Id="rId4" Type="http://schemas.openxmlformats.org/officeDocument/2006/relationships/image" Target="../media/image36.png"/><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tags" Target="../tags/tag42.xml"/><Relationship Id="rId4" Type="http://schemas.openxmlformats.org/officeDocument/2006/relationships/image" Target="../media/image38.pn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tags" Target="../tags/tag45.xml"/><Relationship Id="rId4" Type="http://schemas.openxmlformats.org/officeDocument/2006/relationships/image" Target="../media/image40.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tags" Target="../tags/tag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image" Target="../media/image42.png"/><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tags" Target="../tags/tag52.xml"/><Relationship Id="rId4" Type="http://schemas.openxmlformats.org/officeDocument/2006/relationships/image" Target="../media/image44.png"/><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4.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image" Target="../media/image49.png"/><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image" Target="../media/image50.png"/><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tags" Target="../tags/tag3.xml"/><Relationship Id="rId3" Type="http://schemas.openxmlformats.org/officeDocument/2006/relationships/image" Target="../media/image8.png"/><Relationship Id="rId2" Type="http://schemas.openxmlformats.org/officeDocument/2006/relationships/tags" Target="../tags/tag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tags" Target="../tags/tag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tags" Target="../tags/tag6.xml"/><Relationship Id="rId3" Type="http://schemas.openxmlformats.org/officeDocument/2006/relationships/image" Target="../media/image11.png"/><Relationship Id="rId2" Type="http://schemas.openxmlformats.org/officeDocument/2006/relationships/tags" Target="../tags/tag5.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tags" Target="../tags/tag9.xml"/><Relationship Id="rId4" Type="http://schemas.openxmlformats.org/officeDocument/2006/relationships/image" Target="../media/image12.png"/><Relationship Id="rId3" Type="http://schemas.openxmlformats.org/officeDocument/2006/relationships/tags" Target="../tags/tag8.xml"/><Relationship Id="rId2" Type="http://schemas.openxmlformats.org/officeDocument/2006/relationships/tags" Target="../tags/tag7.xml"/><Relationship Id="rId13" Type="http://schemas.openxmlformats.org/officeDocument/2006/relationships/notesSlide" Target="../notesSlides/notesSlide6.xml"/><Relationship Id="rId12" Type="http://schemas.openxmlformats.org/officeDocument/2006/relationships/slideLayout" Target="../slideLayouts/slideLayout4.xml"/><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tags" Target="../tags/tag13.xml"/><Relationship Id="rId4" Type="http://schemas.openxmlformats.org/officeDocument/2006/relationships/image" Target="../media/image12.png"/><Relationship Id="rId3" Type="http://schemas.openxmlformats.org/officeDocument/2006/relationships/tags" Target="../tags/tag12.xml"/><Relationship Id="rId2" Type="http://schemas.openxmlformats.org/officeDocument/2006/relationships/tags" Target="../tags/tag11.xml"/><Relationship Id="rId17" Type="http://schemas.openxmlformats.org/officeDocument/2006/relationships/notesSlide" Target="../notesSlides/notesSlide7.xml"/><Relationship Id="rId16" Type="http://schemas.openxmlformats.org/officeDocument/2006/relationships/slideLayout" Target="../slideLayouts/slideLayout4.xml"/><Relationship Id="rId15" Type="http://schemas.openxmlformats.org/officeDocument/2006/relationships/image" Target="../media/image21.png"/><Relationship Id="rId14" Type="http://schemas.openxmlformats.org/officeDocument/2006/relationships/tags" Target="../tags/tag18.xml"/><Relationship Id="rId13" Type="http://schemas.openxmlformats.org/officeDocument/2006/relationships/image" Target="../media/image20.png"/><Relationship Id="rId12" Type="http://schemas.openxmlformats.org/officeDocument/2006/relationships/tags" Target="../tags/tag17.xml"/><Relationship Id="rId11" Type="http://schemas.openxmlformats.org/officeDocument/2006/relationships/image" Target="../media/image19.png"/><Relationship Id="rId10" Type="http://schemas.openxmlformats.org/officeDocument/2006/relationships/tags" Target="../tags/tag1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283075" y="2774315"/>
            <a:ext cx="7840345" cy="1383665"/>
          </a:xfrm>
          <a:prstGeom prst="rect">
            <a:avLst/>
          </a:prstGeom>
          <a:noFill/>
        </p:spPr>
        <p:txBody>
          <a:bodyPr wrap="square" rtlCol="0">
            <a:spAutoFit/>
          </a:bodyPr>
          <a:lstStyle/>
          <a:p>
            <a:pPr algn="ctr" defTabSz="913765">
              <a:defRPr/>
            </a:pPr>
            <a:r>
              <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Multimodal Brain Tumor Segmentation Boosted by </a:t>
            </a:r>
            <a:endPar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913765">
              <a:defRPr/>
            </a:pPr>
            <a:r>
              <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Monomodal Normal Brain Images</a:t>
            </a:r>
            <a:endPar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4459605" y="4836160"/>
            <a:ext cx="3119755" cy="460375"/>
          </a:xfrm>
          <a:prstGeom prst="rect">
            <a:avLst/>
          </a:prstGeom>
          <a:noFill/>
        </p:spPr>
        <p:txBody>
          <a:bodyPr wrap="none" rtlCol="0">
            <a:spAutoFit/>
          </a:bodyPr>
          <a:p>
            <a:pPr algn="l"/>
            <a:r>
              <a:rPr lang="en-US" altLang="zh-CN" sz="2400">
                <a:latin typeface="Times New Roman" panose="02020603050405020304" charset="0"/>
                <a:cs typeface="Times New Roman" panose="02020603050405020304" charset="0"/>
              </a:rPr>
              <a:t>Accepted by </a:t>
            </a:r>
            <a:r>
              <a:rPr lang="en-US" altLang="zh-CN" sz="2400" b="1">
                <a:latin typeface="Times New Roman" panose="02020603050405020304" charset="0"/>
                <a:cs typeface="Times New Roman" panose="02020603050405020304" charset="0"/>
              </a:rPr>
              <a:t>TIP 2024 </a:t>
            </a:r>
            <a:r>
              <a:rPr lang="en-US" altLang="zh-CN" sz="2400">
                <a:latin typeface="Times New Roman" panose="02020603050405020304" charset="0"/>
                <a:cs typeface="Times New Roman" panose="02020603050405020304" charset="0"/>
              </a:rPr>
              <a:t> </a:t>
            </a:r>
            <a:endParaRPr lang="en-US" altLang="zh-CN" sz="2400">
              <a:latin typeface="Times New Roman" panose="02020603050405020304" charset="0"/>
              <a:cs typeface="Times New Roman" panose="02020603050405020304" charset="0"/>
            </a:endParaRPr>
          </a:p>
        </p:txBody>
      </p:sp>
    </p:spTree>
  </p:cSld>
  <p:clrMapOvr>
    <a:masterClrMapping/>
  </p:clrMapOvr>
  <p:transition spd="slow" advClick="0" advTm="1000">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660400" y="789305"/>
            <a:ext cx="10858500"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B</a:t>
            </a:r>
            <a:r>
              <a:rPr lang="zh-CN" altLang="en-US" b="1">
                <a:latin typeface="Times New Roman" panose="02020603050405020304" charset="0"/>
                <a:cs typeface="Times New Roman" panose="02020603050405020304" charset="0"/>
              </a:rPr>
              <a:t>. The Normal Appearance Network</a:t>
            </a:r>
            <a:endParaRPr lang="zh-CN" altLang="en-US"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The Feature Alignment Module: </a:t>
            </a:r>
            <a:r>
              <a:rPr lang="zh-CN" altLang="en-US">
                <a:latin typeface="Times New Roman" panose="02020603050405020304" charset="0"/>
                <a:cs typeface="Times New Roman" panose="02020603050405020304" charset="0"/>
              </a:rPr>
              <a:t>使重建的</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特征与多模态</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特征在</a:t>
            </a:r>
            <a:r>
              <a:rPr lang="zh-CN" altLang="en-US" b="1">
                <a:latin typeface="Times New Roman" panose="02020603050405020304" charset="0"/>
                <a:cs typeface="Times New Roman" panose="02020603050405020304" charset="0"/>
              </a:rPr>
              <a:t>正常/肿瘤</a:t>
            </a:r>
            <a:r>
              <a:rPr lang="zh-CN" altLang="en-US">
                <a:latin typeface="Times New Roman" panose="02020603050405020304" charset="0"/>
                <a:cs typeface="Times New Roman" panose="02020603050405020304" charset="0"/>
              </a:rPr>
              <a:t>区域保持</a:t>
            </a:r>
            <a:r>
              <a:rPr lang="zh-CN" altLang="en-US" b="1">
                <a:latin typeface="Times New Roman" panose="02020603050405020304" charset="0"/>
                <a:cs typeface="Times New Roman" panose="02020603050405020304" charset="0"/>
              </a:rPr>
              <a:t>一致</a:t>
            </a:r>
            <a:r>
              <a:rPr lang="en-US" altLang="zh-CN" b="1">
                <a:latin typeface="Times New Roman" panose="02020603050405020304" charset="0"/>
                <a:cs typeface="Times New Roman" panose="02020603050405020304" charset="0"/>
              </a:rPr>
              <a:t>/</a:t>
            </a:r>
            <a:r>
              <a:rPr lang="zh-CN" altLang="en-US" b="1">
                <a:latin typeface="Times New Roman" panose="02020603050405020304" charset="0"/>
                <a:cs typeface="Times New Roman" panose="02020603050405020304" charset="0"/>
              </a:rPr>
              <a:t>不一致</a:t>
            </a:r>
            <a:r>
              <a:rPr lang="en-US" altLang="zh-CN">
                <a:latin typeface="Times New Roman" panose="02020603050405020304" charset="0"/>
                <a:cs typeface="Times New Roman" panose="02020603050405020304" charset="0"/>
              </a:rPr>
              <a:t>  </a:t>
            </a:r>
            <a:endParaRPr lang="en-US" altLang="zh-CN">
              <a:latin typeface="Times New Roman" panose="02020603050405020304" charset="0"/>
              <a:cs typeface="Times New Roman" panose="02020603050405020304" charset="0"/>
            </a:endParaRPr>
          </a:p>
        </p:txBody>
      </p:sp>
      <p:pic>
        <p:nvPicPr>
          <p:cNvPr id="3" name="图片 2"/>
          <p:cNvPicPr>
            <a:picLocks noChangeAspect="1"/>
          </p:cNvPicPr>
          <p:nvPr>
            <p:custDataLst>
              <p:tags r:id="rId3"/>
            </p:custDataLst>
          </p:nvPr>
        </p:nvPicPr>
        <p:blipFill>
          <a:blip r:embed="rId4"/>
          <a:stretch>
            <a:fillRect/>
          </a:stretch>
        </p:blipFill>
        <p:spPr>
          <a:xfrm>
            <a:off x="660400" y="1491615"/>
            <a:ext cx="10859135" cy="2902585"/>
          </a:xfrm>
          <a:prstGeom prst="rect">
            <a:avLst/>
          </a:prstGeom>
        </p:spPr>
      </p:pic>
      <p:sp>
        <p:nvSpPr>
          <p:cNvPr id="2" name="文本框 1"/>
          <p:cNvSpPr txBox="1"/>
          <p:nvPr/>
        </p:nvSpPr>
        <p:spPr>
          <a:xfrm>
            <a:off x="661035" y="4524375"/>
            <a:ext cx="1085850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Feature Alignment</a:t>
            </a:r>
            <a:r>
              <a:rPr lang="zh-CN" altLang="en-US">
                <a:latin typeface="Times New Roman" panose="02020603050405020304" charset="0"/>
                <a:cs typeface="Times New Roman" panose="02020603050405020304" charset="0"/>
              </a:rPr>
              <a:t>：对齐正常区域的</a:t>
            </a:r>
            <a:r>
              <a:rPr lang="zh-CN" altLang="en-US">
                <a:latin typeface="Times New Roman" panose="02020603050405020304" charset="0"/>
                <a:cs typeface="Times New Roman" panose="02020603050405020304" charset="0"/>
              </a:rPr>
              <a:t>特征</a:t>
            </a:r>
            <a:endParaRPr lang="zh-CN" altLang="en-US">
              <a:latin typeface="Times New Roman" panose="02020603050405020304" charset="0"/>
              <a:cs typeface="Times New Roman" panose="02020603050405020304" charset="0"/>
            </a:endParaRPr>
          </a:p>
        </p:txBody>
      </p:sp>
      <p:sp>
        <p:nvSpPr>
          <p:cNvPr id="4" name="文本框 3"/>
          <p:cNvSpPr txBox="1"/>
          <p:nvPr/>
        </p:nvSpPr>
        <p:spPr>
          <a:xfrm>
            <a:off x="661035" y="5168265"/>
            <a:ext cx="1085850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Feature Comparison</a:t>
            </a:r>
            <a:r>
              <a:rPr lang="zh-CN" altLang="en-US">
                <a:latin typeface="Times New Roman" panose="02020603050405020304" charset="0"/>
                <a:cs typeface="Times New Roman" panose="02020603050405020304" charset="0"/>
              </a:rPr>
              <a:t>：比较不一致的区域（肿瘤</a:t>
            </a:r>
            <a:r>
              <a:rPr lang="zh-CN" altLang="en-US">
                <a:latin typeface="Times New Roman" panose="02020603050405020304" charset="0"/>
                <a:cs typeface="Times New Roman" panose="02020603050405020304" charset="0"/>
              </a:rPr>
              <a:t>区域）</a:t>
            </a:r>
            <a:r>
              <a:rPr lang="en-US" altLang="zh-CN">
                <a:latin typeface="Times New Roman" panose="02020603050405020304" charset="0"/>
                <a:cs typeface="Times New Roman" panose="02020603050405020304" charset="0"/>
              </a:rPr>
              <a:t> </a:t>
            </a:r>
            <a:endParaRPr lang="zh-CN" alt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660400" y="789305"/>
            <a:ext cx="10858500"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B</a:t>
            </a:r>
            <a:r>
              <a:rPr lang="zh-CN" altLang="en-US" b="1">
                <a:latin typeface="Times New Roman" panose="02020603050405020304" charset="0"/>
                <a:cs typeface="Times New Roman" panose="02020603050405020304" charset="0"/>
              </a:rPr>
              <a:t>. The Normal Appearance Network</a:t>
            </a:r>
            <a:endParaRPr lang="zh-CN" altLang="en-US"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The Feature Alignment Module: </a:t>
            </a:r>
            <a:r>
              <a:rPr lang="zh-CN" altLang="en-US">
                <a:latin typeface="Times New Roman" panose="02020603050405020304" charset="0"/>
                <a:cs typeface="Times New Roman" panose="02020603050405020304" charset="0"/>
              </a:rPr>
              <a:t>使重建的</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特征与多模态</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特征在</a:t>
            </a:r>
            <a:r>
              <a:rPr lang="zh-CN" altLang="en-US" b="1">
                <a:latin typeface="Times New Roman" panose="02020603050405020304" charset="0"/>
                <a:cs typeface="Times New Roman" panose="02020603050405020304" charset="0"/>
              </a:rPr>
              <a:t>正常/肿瘤</a:t>
            </a:r>
            <a:r>
              <a:rPr lang="zh-CN" altLang="en-US">
                <a:latin typeface="Times New Roman" panose="02020603050405020304" charset="0"/>
                <a:cs typeface="Times New Roman" panose="02020603050405020304" charset="0"/>
              </a:rPr>
              <a:t>区域保持</a:t>
            </a:r>
            <a:r>
              <a:rPr lang="zh-CN" altLang="en-US" b="1">
                <a:latin typeface="Times New Roman" panose="02020603050405020304" charset="0"/>
                <a:cs typeface="Times New Roman" panose="02020603050405020304" charset="0"/>
              </a:rPr>
              <a:t>一致</a:t>
            </a:r>
            <a:r>
              <a:rPr lang="en-US" altLang="zh-CN" b="1">
                <a:latin typeface="Times New Roman" panose="02020603050405020304" charset="0"/>
                <a:cs typeface="Times New Roman" panose="02020603050405020304" charset="0"/>
              </a:rPr>
              <a:t>/</a:t>
            </a:r>
            <a:r>
              <a:rPr lang="zh-CN" altLang="en-US" b="1">
                <a:latin typeface="Times New Roman" panose="02020603050405020304" charset="0"/>
                <a:cs typeface="Times New Roman" panose="02020603050405020304" charset="0"/>
              </a:rPr>
              <a:t>不一致</a:t>
            </a:r>
            <a:r>
              <a:rPr lang="en-US" altLang="zh-CN">
                <a:latin typeface="Times New Roman" panose="02020603050405020304" charset="0"/>
                <a:cs typeface="Times New Roman" panose="02020603050405020304" charset="0"/>
              </a:rPr>
              <a:t>  </a:t>
            </a:r>
            <a:endParaRPr lang="en-US" altLang="zh-CN">
              <a:latin typeface="Times New Roman" panose="02020603050405020304" charset="0"/>
              <a:cs typeface="Times New Roman" panose="02020603050405020304" charset="0"/>
            </a:endParaRPr>
          </a:p>
        </p:txBody>
      </p:sp>
      <p:sp>
        <p:nvSpPr>
          <p:cNvPr id="8" name="文本框 7"/>
          <p:cNvSpPr txBox="1"/>
          <p:nvPr/>
        </p:nvSpPr>
        <p:spPr>
          <a:xfrm>
            <a:off x="660400" y="6234430"/>
            <a:ext cx="876300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[1]Exploring simple Siamese representation learning. </a:t>
            </a:r>
            <a:r>
              <a:rPr lang="en-US" altLang="zh-CN" sz="1600" i="1">
                <a:latin typeface="Times New Roman" panose="02020603050405020304" charset="0"/>
                <a:cs typeface="Times New Roman" panose="02020603050405020304" charset="0"/>
              </a:rPr>
              <a:t>CVPR</a:t>
            </a:r>
            <a:r>
              <a:rPr lang="en-US" altLang="zh-CN" sz="1600" i="1">
                <a:latin typeface="Times New Roman" panose="02020603050405020304" charset="0"/>
                <a:cs typeface="Times New Roman" panose="02020603050405020304" charset="0"/>
              </a:rPr>
              <a:t> </a:t>
            </a:r>
            <a:r>
              <a:rPr lang="en-US" altLang="zh-CN" sz="1600" i="1">
                <a:latin typeface="Times New Roman" panose="02020603050405020304" charset="0"/>
                <a:cs typeface="Times New Roman" panose="02020603050405020304" charset="0"/>
              </a:rPr>
              <a:t>2021.</a:t>
            </a:r>
            <a:endParaRPr lang="en-US" altLang="zh-CN" sz="1600">
              <a:latin typeface="Times New Roman" panose="02020603050405020304" charset="0"/>
              <a:cs typeface="Times New Roman" panose="02020603050405020304" charset="0"/>
            </a:endParaRPr>
          </a:p>
        </p:txBody>
      </p:sp>
      <p:pic>
        <p:nvPicPr>
          <p:cNvPr id="3" name="图片 2"/>
          <p:cNvPicPr>
            <a:picLocks noChangeAspect="1"/>
          </p:cNvPicPr>
          <p:nvPr>
            <p:custDataLst>
              <p:tags r:id="rId3"/>
            </p:custDataLst>
          </p:nvPr>
        </p:nvPicPr>
        <p:blipFill>
          <a:blip r:embed="rId4"/>
          <a:stretch>
            <a:fillRect/>
          </a:stretch>
        </p:blipFill>
        <p:spPr>
          <a:xfrm>
            <a:off x="660400" y="1491615"/>
            <a:ext cx="10859135" cy="2902585"/>
          </a:xfrm>
          <a:prstGeom prst="rect">
            <a:avLst/>
          </a:prstGeom>
        </p:spPr>
      </p:pic>
      <p:sp>
        <p:nvSpPr>
          <p:cNvPr id="2" name="文本框 1"/>
          <p:cNvSpPr txBox="1"/>
          <p:nvPr/>
        </p:nvSpPr>
        <p:spPr>
          <a:xfrm>
            <a:off x="661035" y="4394200"/>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Feature Alignment</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和</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应该</a:t>
            </a:r>
            <a:r>
              <a:rPr lang="en-US" altLang="zh-CN">
                <a:latin typeface="Times New Roman" panose="02020603050405020304" charset="0"/>
                <a:cs typeface="Times New Roman" panose="02020603050405020304" charset="0"/>
              </a:rPr>
              <a:t>在正常/肿瘤区域应该具有相似/不同的特征分布              </a:t>
            </a:r>
            <a:endParaRPr lang="en-US" altLang="zh-CN">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5"/>
          <a:stretch>
            <a:fillRect/>
          </a:stretch>
        </p:blipFill>
        <p:spPr>
          <a:xfrm>
            <a:off x="2804795" y="4451350"/>
            <a:ext cx="763905" cy="285115"/>
          </a:xfrm>
          <a:prstGeom prst="rect">
            <a:avLst/>
          </a:prstGeom>
        </p:spPr>
      </p:pic>
      <p:pic>
        <p:nvPicPr>
          <p:cNvPr id="7" name="图片 6"/>
          <p:cNvPicPr>
            <a:picLocks noChangeAspect="1"/>
          </p:cNvPicPr>
          <p:nvPr/>
        </p:nvPicPr>
        <p:blipFill>
          <a:blip r:embed="rId6"/>
          <a:stretch>
            <a:fillRect/>
          </a:stretch>
        </p:blipFill>
        <p:spPr>
          <a:xfrm>
            <a:off x="3909060" y="4451350"/>
            <a:ext cx="738505" cy="292100"/>
          </a:xfrm>
          <a:prstGeom prst="rect">
            <a:avLst/>
          </a:prstGeom>
        </p:spPr>
      </p:pic>
      <p:sp>
        <p:nvSpPr>
          <p:cNvPr id="10" name="文本框 9"/>
          <p:cNvSpPr txBox="1"/>
          <p:nvPr/>
        </p:nvSpPr>
        <p:spPr>
          <a:xfrm>
            <a:off x="661035" y="4753610"/>
            <a:ext cx="10858500" cy="64516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使用</a:t>
            </a:r>
            <a:r>
              <a:rPr lang="en-US" altLang="zh-CN">
                <a:latin typeface="Times New Roman" panose="02020603050405020304" charset="0"/>
                <a:cs typeface="Times New Roman" panose="02020603050405020304" charset="0"/>
              </a:rPr>
              <a:t>SimSiam</a:t>
            </a:r>
            <a:r>
              <a:rPr lang="en-US" altLang="zh-CN" baseline="30000">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网络：它将每个正样本对{I1，I2}（同类样本）作为输入，并最大化输出向量p1和v2的余弦相似性</a:t>
            </a:r>
            <a:endParaRPr lang="zh-CN" altLang="en-US">
              <a:latin typeface="Times New Roman" panose="02020603050405020304" charset="0"/>
              <a:cs typeface="Times New Roman" panose="02020603050405020304" charset="0"/>
            </a:endParaRPr>
          </a:p>
        </p:txBody>
      </p:sp>
      <p:pic>
        <p:nvPicPr>
          <p:cNvPr id="11" name="图片 10"/>
          <p:cNvPicPr>
            <a:picLocks noChangeAspect="1"/>
          </p:cNvPicPr>
          <p:nvPr/>
        </p:nvPicPr>
        <p:blipFill>
          <a:blip r:embed="rId7"/>
          <a:stretch>
            <a:fillRect/>
          </a:stretch>
        </p:blipFill>
        <p:spPr>
          <a:xfrm>
            <a:off x="1780540" y="5046980"/>
            <a:ext cx="2867025" cy="733425"/>
          </a:xfrm>
          <a:prstGeom prst="rect">
            <a:avLst/>
          </a:prstGeom>
        </p:spPr>
      </p:pic>
      <p:pic>
        <p:nvPicPr>
          <p:cNvPr id="12" name="图片 11"/>
          <p:cNvPicPr>
            <a:picLocks noChangeAspect="1"/>
          </p:cNvPicPr>
          <p:nvPr/>
        </p:nvPicPr>
        <p:blipFill>
          <a:blip r:embed="rId8"/>
          <a:stretch>
            <a:fillRect/>
          </a:stretch>
        </p:blipFill>
        <p:spPr>
          <a:xfrm>
            <a:off x="4647565" y="5486400"/>
            <a:ext cx="3070225" cy="233045"/>
          </a:xfrm>
          <a:prstGeom prst="rect">
            <a:avLst/>
          </a:prstGeom>
        </p:spPr>
      </p:pic>
      <p:pic>
        <p:nvPicPr>
          <p:cNvPr id="14" name="图片 13"/>
          <p:cNvPicPr>
            <a:picLocks noChangeAspect="1"/>
          </p:cNvPicPr>
          <p:nvPr/>
        </p:nvPicPr>
        <p:blipFill>
          <a:blip r:embed="rId9"/>
          <a:stretch>
            <a:fillRect/>
          </a:stretch>
        </p:blipFill>
        <p:spPr>
          <a:xfrm>
            <a:off x="7717790" y="5903595"/>
            <a:ext cx="4305935" cy="492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660400" y="789305"/>
            <a:ext cx="10858500"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B</a:t>
            </a:r>
            <a:r>
              <a:rPr lang="zh-CN" altLang="en-US" b="1">
                <a:latin typeface="Times New Roman" panose="02020603050405020304" charset="0"/>
                <a:cs typeface="Times New Roman" panose="02020603050405020304" charset="0"/>
              </a:rPr>
              <a:t>. The Normal Appearance Network</a:t>
            </a:r>
            <a:endParaRPr lang="zh-CN" altLang="en-US"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The Feature Alignment Module: </a:t>
            </a:r>
            <a:r>
              <a:rPr lang="zh-CN" altLang="en-US">
                <a:latin typeface="Times New Roman" panose="02020603050405020304" charset="0"/>
                <a:cs typeface="Times New Roman" panose="02020603050405020304" charset="0"/>
              </a:rPr>
              <a:t>使重建的</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特征与多模态</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特征在</a:t>
            </a:r>
            <a:r>
              <a:rPr lang="zh-CN" altLang="en-US" b="1">
                <a:latin typeface="Times New Roman" panose="02020603050405020304" charset="0"/>
                <a:cs typeface="Times New Roman" panose="02020603050405020304" charset="0"/>
              </a:rPr>
              <a:t>正常/肿瘤</a:t>
            </a:r>
            <a:r>
              <a:rPr lang="zh-CN" altLang="en-US">
                <a:latin typeface="Times New Roman" panose="02020603050405020304" charset="0"/>
                <a:cs typeface="Times New Roman" panose="02020603050405020304" charset="0"/>
              </a:rPr>
              <a:t>区域保持</a:t>
            </a:r>
            <a:r>
              <a:rPr lang="zh-CN" altLang="en-US" b="1">
                <a:latin typeface="Times New Roman" panose="02020603050405020304" charset="0"/>
                <a:cs typeface="Times New Roman" panose="02020603050405020304" charset="0"/>
              </a:rPr>
              <a:t>一致</a:t>
            </a:r>
            <a:r>
              <a:rPr lang="en-US" altLang="zh-CN" b="1">
                <a:latin typeface="Times New Roman" panose="02020603050405020304" charset="0"/>
                <a:cs typeface="Times New Roman" panose="02020603050405020304" charset="0"/>
              </a:rPr>
              <a:t>/</a:t>
            </a:r>
            <a:r>
              <a:rPr lang="zh-CN" altLang="en-US" b="1">
                <a:latin typeface="Times New Roman" panose="02020603050405020304" charset="0"/>
                <a:cs typeface="Times New Roman" panose="02020603050405020304" charset="0"/>
              </a:rPr>
              <a:t>不一致</a:t>
            </a:r>
            <a:r>
              <a:rPr lang="en-US" altLang="zh-CN">
                <a:latin typeface="Times New Roman" panose="02020603050405020304" charset="0"/>
                <a:cs typeface="Times New Roman" panose="02020603050405020304" charset="0"/>
              </a:rPr>
              <a:t>  </a:t>
            </a:r>
            <a:endParaRPr lang="en-US" altLang="zh-CN">
              <a:latin typeface="Times New Roman" panose="02020603050405020304" charset="0"/>
              <a:cs typeface="Times New Roman" panose="02020603050405020304" charset="0"/>
            </a:endParaRPr>
          </a:p>
        </p:txBody>
      </p:sp>
      <p:pic>
        <p:nvPicPr>
          <p:cNvPr id="3" name="图片 2"/>
          <p:cNvPicPr>
            <a:picLocks noChangeAspect="1"/>
          </p:cNvPicPr>
          <p:nvPr>
            <p:custDataLst>
              <p:tags r:id="rId3"/>
            </p:custDataLst>
          </p:nvPr>
        </p:nvPicPr>
        <p:blipFill>
          <a:blip r:embed="rId4"/>
          <a:stretch>
            <a:fillRect/>
          </a:stretch>
        </p:blipFill>
        <p:spPr>
          <a:xfrm>
            <a:off x="660400" y="1491615"/>
            <a:ext cx="10859135" cy="2902585"/>
          </a:xfrm>
          <a:prstGeom prst="rect">
            <a:avLst/>
          </a:prstGeom>
        </p:spPr>
      </p:pic>
      <p:sp>
        <p:nvSpPr>
          <p:cNvPr id="2" name="文本框 1"/>
          <p:cNvSpPr txBox="1"/>
          <p:nvPr/>
        </p:nvSpPr>
        <p:spPr>
          <a:xfrm>
            <a:off x="661035" y="4394200"/>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Feature Comparison</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              </a:t>
            </a:r>
            <a:endParaRPr lang="en-US" altLang="zh-CN">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5"/>
          <a:stretch>
            <a:fillRect/>
          </a:stretch>
        </p:blipFill>
        <p:spPr>
          <a:xfrm>
            <a:off x="1812925" y="4876165"/>
            <a:ext cx="3457575" cy="352425"/>
          </a:xfrm>
          <a:prstGeom prst="rect">
            <a:avLst/>
          </a:prstGeom>
        </p:spPr>
      </p:pic>
      <p:sp>
        <p:nvSpPr>
          <p:cNvPr id="13" name="文本框 12"/>
          <p:cNvSpPr txBox="1"/>
          <p:nvPr/>
        </p:nvSpPr>
        <p:spPr>
          <a:xfrm>
            <a:off x="764540" y="4876165"/>
            <a:ext cx="1085850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注意力图</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用于突出和增强</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的肿瘤相关特征</a:t>
            </a:r>
            <a:r>
              <a:rPr lang="en-US" altLang="zh-CN">
                <a:latin typeface="Times New Roman" panose="02020603050405020304" charset="0"/>
                <a:cs typeface="Times New Roman" panose="02020603050405020304" charset="0"/>
              </a:rPr>
              <a:t>             </a:t>
            </a:r>
            <a:endParaRPr lang="en-US" altLang="zh-CN">
              <a:latin typeface="Times New Roman" panose="02020603050405020304" charset="0"/>
              <a:cs typeface="Times New Roman" panose="02020603050405020304" charset="0"/>
            </a:endParaRPr>
          </a:p>
        </p:txBody>
      </p:sp>
      <p:pic>
        <p:nvPicPr>
          <p:cNvPr id="14" name="图片 13"/>
          <p:cNvPicPr>
            <a:picLocks noChangeAspect="1"/>
          </p:cNvPicPr>
          <p:nvPr/>
        </p:nvPicPr>
        <p:blipFill>
          <a:blip r:embed="rId6"/>
          <a:stretch>
            <a:fillRect/>
          </a:stretch>
        </p:blipFill>
        <p:spPr>
          <a:xfrm>
            <a:off x="6862445" y="4953000"/>
            <a:ext cx="312420" cy="215265"/>
          </a:xfrm>
          <a:prstGeom prst="rect">
            <a:avLst/>
          </a:prstGeom>
        </p:spPr>
      </p:pic>
      <p:pic>
        <p:nvPicPr>
          <p:cNvPr id="15" name="图片 14"/>
          <p:cNvPicPr>
            <a:picLocks noChangeAspect="1"/>
          </p:cNvPicPr>
          <p:nvPr/>
        </p:nvPicPr>
        <p:blipFill>
          <a:blip r:embed="rId7"/>
          <a:stretch>
            <a:fillRect/>
          </a:stretch>
        </p:blipFill>
        <p:spPr>
          <a:xfrm>
            <a:off x="2602230" y="5189220"/>
            <a:ext cx="5123815" cy="13735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119888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Datasets</a:t>
            </a:r>
            <a:endParaRPr lang="zh-CN" altLang="en-US">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1)  BraTS2022</a:t>
            </a:r>
            <a:r>
              <a:rPr lang="zh-CN" altLang="en-US">
                <a:latin typeface="Times New Roman" panose="02020603050405020304" charset="0"/>
                <a:cs typeface="Times New Roman" panose="02020603050405020304" charset="0"/>
              </a:rPr>
              <a:t>公开</a:t>
            </a:r>
            <a:r>
              <a:rPr lang="zh-CN" altLang="en-US">
                <a:latin typeface="Times New Roman" panose="02020603050405020304" charset="0"/>
                <a:cs typeface="Times New Roman" panose="02020603050405020304" charset="0"/>
              </a:rPr>
              <a:t>数据集：包含1251名胶质瘤患者的多模态Mr肿瘤脑图像（T1、T1c、T2和FLAIR），有三个</a:t>
            </a:r>
            <a:r>
              <a:rPr lang="zh-CN" altLang="en-US">
                <a:latin typeface="Times New Roman" panose="02020603050405020304" charset="0"/>
                <a:cs typeface="Times New Roman" panose="02020603050405020304" charset="0"/>
                <a:sym typeface="+mn-ea"/>
              </a:rPr>
              <a:t>人工标记的</a:t>
            </a:r>
            <a:r>
              <a:rPr lang="zh-CN" altLang="en-US">
                <a:latin typeface="Times New Roman" panose="02020603050405020304" charset="0"/>
                <a:cs typeface="Times New Roman" panose="02020603050405020304" charset="0"/>
              </a:rPr>
              <a:t>肿瘤</a:t>
            </a:r>
            <a:r>
              <a:rPr lang="en-US" altLang="zh-CN">
                <a:latin typeface="Times New Roman" panose="02020603050405020304" charset="0"/>
                <a:cs typeface="Times New Roman" panose="02020603050405020304" charset="0"/>
              </a:rPr>
              <a:t>ROI Mask</a:t>
            </a:r>
            <a:r>
              <a:rPr lang="zh-CN" altLang="en-US">
                <a:latin typeface="Times New Roman" panose="02020603050405020304" charset="0"/>
                <a:cs typeface="Times New Roman" panose="02020603050405020304" charset="0"/>
              </a:rPr>
              <a:t>，即edema、enhancing core、necrosis</a:t>
            </a:r>
            <a:endParaRPr lang="zh-CN" altLang="en-US">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内部数据集</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包含104例胶质母细胞瘤患者的多模态Mr肿瘤脑图像</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T1c、B0、MD和FA）</a:t>
            </a:r>
            <a:endParaRPr lang="en-US" altLang="zh-CN">
              <a:latin typeface="Times New Roman" panose="02020603050405020304" charset="0"/>
              <a:cs typeface="Times New Roman" panose="02020603050405020304" charset="0"/>
            </a:endParaRPr>
          </a:p>
        </p:txBody>
      </p:sp>
      <p:sp>
        <p:nvSpPr>
          <p:cNvPr id="6" name="文本框 5"/>
          <p:cNvSpPr txBox="1"/>
          <p:nvPr>
            <p:custDataLst>
              <p:tags r:id="rId3"/>
            </p:custDataLst>
          </p:nvPr>
        </p:nvSpPr>
        <p:spPr>
          <a:xfrm>
            <a:off x="660400" y="2259330"/>
            <a:ext cx="11247120" cy="119888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IntroVAE</a:t>
            </a:r>
            <a:endParaRPr lang="en-US" altLang="zh-CN"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1)  </a:t>
            </a:r>
            <a:r>
              <a:rPr lang="zh-CN" altLang="en-US">
                <a:latin typeface="Times New Roman" panose="02020603050405020304" charset="0"/>
                <a:cs typeface="Times New Roman" panose="02020603050405020304" charset="0"/>
              </a:rPr>
              <a:t>单独</a:t>
            </a:r>
            <a:r>
              <a:rPr lang="zh-CN" altLang="en-US">
                <a:latin typeface="Times New Roman" panose="02020603050405020304" charset="0"/>
                <a:cs typeface="Times New Roman" panose="02020603050405020304" charset="0"/>
              </a:rPr>
              <a:t>训练</a:t>
            </a:r>
            <a:endParaRPr lang="zh-CN" altLang="en-US">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a:t>
            </a:r>
            <a:r>
              <a:rPr lang="zh-CN" altLang="en-US">
                <a:latin typeface="Times New Roman" panose="02020603050405020304" charset="0"/>
                <a:cs typeface="Times New Roman" panose="02020603050405020304" charset="0"/>
              </a:rPr>
              <a:t>使用</a:t>
            </a:r>
            <a:r>
              <a:rPr>
                <a:latin typeface="Times New Roman" panose="02020603050405020304" charset="0"/>
                <a:cs typeface="Times New Roman" panose="02020603050405020304" charset="0"/>
              </a:rPr>
              <a:t>IXI数据集</a:t>
            </a:r>
            <a:r>
              <a:rPr lang="zh-CN">
                <a:latin typeface="Times New Roman" panose="02020603050405020304" charset="0"/>
                <a:cs typeface="Times New Roman" panose="02020603050405020304" charset="0"/>
              </a:rPr>
              <a:t>，</a:t>
            </a:r>
            <a:r>
              <a:rPr>
                <a:latin typeface="Times New Roman" panose="02020603050405020304" charset="0"/>
                <a:cs typeface="Times New Roman" panose="02020603050405020304" charset="0"/>
              </a:rPr>
              <a:t>包含581张T1 MR正常大脑图像，用于训练IntorVAE。IXI数据集的所有图像都经过了在BraTS2022和内部数据集中使用的相同的预处理阶段。</a:t>
            </a:r>
            <a:endParaRPr>
              <a:latin typeface="Times New Roman" panose="02020603050405020304" charset="0"/>
              <a:cs typeface="Times New Roman" panose="02020603050405020304" charset="0"/>
            </a:endParaRPr>
          </a:p>
        </p:txBody>
      </p:sp>
      <p:sp>
        <p:nvSpPr>
          <p:cNvPr id="8" name="文本框 7"/>
          <p:cNvSpPr txBox="1"/>
          <p:nvPr/>
        </p:nvSpPr>
        <p:spPr>
          <a:xfrm>
            <a:off x="660400" y="3729355"/>
            <a:ext cx="10858500" cy="64516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rPr>
              <a:t>S</a:t>
            </a:r>
            <a:r>
              <a:rPr lang="zh-CN" altLang="en-US" b="1">
                <a:latin typeface="Times New Roman" panose="02020603050405020304" charset="0"/>
                <a:cs typeface="Times New Roman" panose="02020603050405020304" charset="0"/>
              </a:rPr>
              <a:t>tate-of-the-art methods</a:t>
            </a:r>
            <a:endParaRPr lang="zh-CN" altLang="en-US" b="1">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V-Net, Attention U-Net, nnU-Net, UNETR, nnForme</a:t>
            </a:r>
            <a:r>
              <a:rPr lang="en-US" altLang="zh-CN">
                <a:latin typeface="Times New Roman" panose="02020603050405020304" charset="0"/>
                <a:cs typeface="Times New Roman" panose="02020603050405020304" charset="0"/>
              </a:rPr>
              <a:t>r</a:t>
            </a:r>
            <a:r>
              <a:rPr lang="zh-CN" altLang="en-US">
                <a:latin typeface="Times New Roman" panose="02020603050405020304" charset="0"/>
                <a:cs typeface="Times New Roman" panose="02020603050405020304" charset="0"/>
              </a:rPr>
              <a:t>, TransBTS, MultiCNN, MultiFormer, TuningUNet</a:t>
            </a:r>
            <a:endParaRPr lang="zh-CN" altLang="en-US">
              <a:latin typeface="Times New Roman" panose="02020603050405020304" charset="0"/>
              <a:cs typeface="Times New Roman" panose="02020603050405020304" charset="0"/>
            </a:endParaRPr>
          </a:p>
        </p:txBody>
      </p:sp>
      <p:sp>
        <p:nvSpPr>
          <p:cNvPr id="10" name="文本框 9"/>
          <p:cNvSpPr txBox="1"/>
          <p:nvPr>
            <p:custDataLst>
              <p:tags r:id="rId4"/>
            </p:custDataLst>
          </p:nvPr>
        </p:nvSpPr>
        <p:spPr>
          <a:xfrm>
            <a:off x="660400" y="4645660"/>
            <a:ext cx="10858500" cy="1198880"/>
          </a:xfrm>
          <a:prstGeom prst="rect">
            <a:avLst/>
          </a:prstGeom>
          <a:noFill/>
        </p:spPr>
        <p:txBody>
          <a:bodyPr wrap="square" rtlCol="0" anchor="t">
            <a:spAutoFit/>
          </a:bodyPr>
          <a:p>
            <a:r>
              <a:rPr lang="en-US" b="1">
                <a:latin typeface="Times New Roman" panose="02020603050405020304" charset="0"/>
                <a:cs typeface="Times New Roman" panose="02020603050405020304" charset="0"/>
              </a:rPr>
              <a:t>A</a:t>
            </a:r>
            <a:r>
              <a:rPr b="1">
                <a:latin typeface="Times New Roman" panose="02020603050405020304" charset="0"/>
                <a:cs typeface="Times New Roman" panose="02020603050405020304" charset="0"/>
              </a:rPr>
              <a:t>blation experiments</a:t>
            </a:r>
            <a:endParaRPr b="1">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1) </a:t>
            </a:r>
            <a:r>
              <a:rPr>
                <a:latin typeface="Times New Roman" panose="02020603050405020304" charset="0"/>
                <a:cs typeface="Times New Roman" panose="02020603050405020304" charset="0"/>
              </a:rPr>
              <a:t>Baseline-1</a:t>
            </a:r>
            <a:r>
              <a:rPr lang="en-US">
                <a:latin typeface="Times New Roman" panose="02020603050405020304" charset="0"/>
                <a:cs typeface="Times New Roman" panose="02020603050405020304" charset="0"/>
              </a:rPr>
              <a:t>: segmentation backbone  + CMC</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2) </a:t>
            </a:r>
            <a:r>
              <a:rPr>
                <a:latin typeface="Times New Roman" panose="02020603050405020304" charset="0"/>
                <a:cs typeface="Times New Roman" panose="02020603050405020304" charset="0"/>
              </a:rPr>
              <a:t>Baseline-2</a:t>
            </a:r>
            <a:r>
              <a:rPr lang="en-US">
                <a:latin typeface="Times New Roman" panose="02020603050405020304" charset="0"/>
                <a:cs typeface="Times New Roman" panose="02020603050405020304" charset="0"/>
              </a:rPr>
              <a:t>: segmentation backbone + GCB</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3) </a:t>
            </a:r>
            <a:r>
              <a:rPr>
                <a:latin typeface="Times New Roman" panose="02020603050405020304" charset="0"/>
                <a:cs typeface="Times New Roman" panose="02020603050405020304" charset="0"/>
                <a:sym typeface="+mn-ea"/>
              </a:rPr>
              <a:t>Baseline-</a:t>
            </a:r>
            <a:r>
              <a:rPr lang="en-US">
                <a:latin typeface="Times New Roman" panose="02020603050405020304" charset="0"/>
                <a:cs typeface="Times New Roman" panose="02020603050405020304" charset="0"/>
                <a:sym typeface="+mn-ea"/>
              </a:rPr>
              <a:t>3: segmentation backbone </a:t>
            </a:r>
            <a:r>
              <a:rPr lang="en-US">
                <a:latin typeface="Times New Roman" panose="02020603050405020304" charset="0"/>
                <a:cs typeface="Times New Roman" panose="02020603050405020304" charset="0"/>
              </a:rPr>
              <a:t>+ normal appearance network + GCB + FAM(-SimSiam network)</a:t>
            </a:r>
            <a:endParaRPr 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175323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A</a:t>
            </a:r>
            <a:r>
              <a:rPr lang="zh-CN" altLang="en-US" b="1">
                <a:latin typeface="Times New Roman" panose="02020603050405020304" charset="0"/>
                <a:cs typeface="Times New Roman" panose="02020603050405020304" charset="0"/>
              </a:rPr>
              <a:t>. Evaluation of Segmentation Results</a:t>
            </a:r>
            <a:endParaRPr lang="zh-CN" altLang="en-US" b="1">
              <a:latin typeface="Times New Roman" panose="02020603050405020304" charset="0"/>
              <a:cs typeface="Times New Roman" panose="02020603050405020304" charset="0"/>
            </a:endParaRPr>
          </a:p>
          <a:p>
            <a:r>
              <a:rPr lang="en-US" altLang="zh-CN">
                <a:solidFill>
                  <a:schemeClr val="tx1"/>
                </a:solidFill>
                <a:latin typeface="Times New Roman" panose="02020603050405020304" charset="0"/>
                <a:cs typeface="Times New Roman" panose="02020603050405020304" charset="0"/>
              </a:rPr>
              <a:t>1) </a:t>
            </a:r>
            <a:r>
              <a:rPr lang="en-US" altLang="zh-CN">
                <a:latin typeface="Times New Roman" panose="02020603050405020304" charset="0"/>
                <a:cs typeface="Times New Roman" panose="02020603050405020304" charset="0"/>
                <a:sym typeface="+mn-ea"/>
              </a:rPr>
              <a:t>BraTS2022</a:t>
            </a:r>
            <a:endParaRPr lang="en-US" altLang="zh-CN">
              <a:latin typeface="Times New Roman" panose="02020603050405020304" charset="0"/>
              <a:cs typeface="Times New Roman" panose="02020603050405020304" charset="0"/>
              <a:sym typeface="+mn-ea"/>
            </a:endParaRPr>
          </a:p>
          <a:p>
            <a:endParaRPr lang="en-US" altLang="zh-CN">
              <a:solidFill>
                <a:schemeClr val="tx1"/>
              </a:solidFill>
              <a:latin typeface="Times New Roman" panose="02020603050405020304" charset="0"/>
              <a:cs typeface="Times New Roman" panose="02020603050405020304" charset="0"/>
            </a:endParaRPr>
          </a:p>
          <a:p>
            <a:r>
              <a:rPr lang="en-US" altLang="zh-CN">
                <a:solidFill>
                  <a:schemeClr val="tx1"/>
                </a:solidFill>
                <a:latin typeface="Times New Roman" panose="02020603050405020304" charset="0"/>
                <a:cs typeface="Times New Roman" panose="02020603050405020304" charset="0"/>
              </a:rPr>
              <a:t>enhancing tumor (</a:t>
            </a:r>
            <a:r>
              <a:rPr lang="en-US" altLang="zh-CN" b="1">
                <a:solidFill>
                  <a:schemeClr val="tx1"/>
                </a:solidFill>
                <a:latin typeface="Times New Roman" panose="02020603050405020304" charset="0"/>
                <a:cs typeface="Times New Roman" panose="02020603050405020304" charset="0"/>
              </a:rPr>
              <a:t>ET</a:t>
            </a:r>
            <a:r>
              <a:rPr lang="en-US" altLang="zh-CN">
                <a:solidFill>
                  <a:schemeClr val="tx1"/>
                </a:solidFill>
                <a:latin typeface="Times New Roman" panose="02020603050405020304" charset="0"/>
                <a:cs typeface="Times New Roman" panose="02020603050405020304" charset="0"/>
              </a:rPr>
              <a:t>, i.e., enhancingcore)</a:t>
            </a:r>
            <a:endParaRPr lang="en-US" altLang="zh-CN">
              <a:solidFill>
                <a:schemeClr val="tx1"/>
              </a:solidFill>
              <a:latin typeface="Times New Roman" panose="02020603050405020304" charset="0"/>
              <a:cs typeface="Times New Roman" panose="02020603050405020304" charset="0"/>
            </a:endParaRPr>
          </a:p>
          <a:p>
            <a:r>
              <a:rPr lang="en-US" altLang="zh-CN">
                <a:solidFill>
                  <a:schemeClr val="tx1"/>
                </a:solidFill>
                <a:latin typeface="Times New Roman" panose="02020603050405020304" charset="0"/>
                <a:cs typeface="Times New Roman" panose="02020603050405020304" charset="0"/>
              </a:rPr>
              <a:t>tumor core (</a:t>
            </a:r>
            <a:r>
              <a:rPr lang="en-US" altLang="zh-CN" b="1">
                <a:solidFill>
                  <a:schemeClr val="tx1"/>
                </a:solidFill>
                <a:latin typeface="Times New Roman" panose="02020603050405020304" charset="0"/>
                <a:cs typeface="Times New Roman" panose="02020603050405020304" charset="0"/>
              </a:rPr>
              <a:t>TC</a:t>
            </a:r>
            <a:r>
              <a:rPr lang="en-US" altLang="zh-CN">
                <a:solidFill>
                  <a:schemeClr val="tx1"/>
                </a:solidFill>
                <a:latin typeface="Times New Roman" panose="02020603050405020304" charset="0"/>
                <a:cs typeface="Times New Roman" panose="02020603050405020304" charset="0"/>
              </a:rPr>
              <a:t>, i.e., ET+necrosis)</a:t>
            </a:r>
            <a:endParaRPr lang="en-US" altLang="zh-CN">
              <a:solidFill>
                <a:schemeClr val="tx1"/>
              </a:solidFill>
              <a:latin typeface="Times New Roman" panose="02020603050405020304" charset="0"/>
              <a:cs typeface="Times New Roman" panose="02020603050405020304" charset="0"/>
            </a:endParaRPr>
          </a:p>
          <a:p>
            <a:r>
              <a:rPr lang="en-US" altLang="zh-CN">
                <a:solidFill>
                  <a:schemeClr val="tx1"/>
                </a:solidFill>
                <a:latin typeface="Times New Roman" panose="02020603050405020304" charset="0"/>
                <a:cs typeface="Times New Roman" panose="02020603050405020304" charset="0"/>
              </a:rPr>
              <a:t>whole tumor(</a:t>
            </a:r>
            <a:r>
              <a:rPr lang="en-US" altLang="zh-CN" b="1">
                <a:solidFill>
                  <a:schemeClr val="tx1"/>
                </a:solidFill>
                <a:latin typeface="Times New Roman" panose="02020603050405020304" charset="0"/>
                <a:cs typeface="Times New Roman" panose="02020603050405020304" charset="0"/>
              </a:rPr>
              <a:t>WT</a:t>
            </a:r>
            <a:r>
              <a:rPr lang="en-US" altLang="zh-CN">
                <a:solidFill>
                  <a:schemeClr val="tx1"/>
                </a:solidFill>
                <a:latin typeface="Times New Roman" panose="02020603050405020304" charset="0"/>
                <a:cs typeface="Times New Roman" panose="02020603050405020304" charset="0"/>
              </a:rPr>
              <a:t>, i.e., ET+TC+edema) </a:t>
            </a:r>
            <a:endParaRPr lang="en-US" altLang="zh-CN">
              <a:solidFill>
                <a:schemeClr val="tx1"/>
              </a:solidFill>
              <a:latin typeface="Times New Roman" panose="02020603050405020304" charset="0"/>
              <a:cs typeface="Times New Roman" panose="02020603050405020304" charset="0"/>
            </a:endParaRPr>
          </a:p>
        </p:txBody>
      </p:sp>
      <p:pic>
        <p:nvPicPr>
          <p:cNvPr id="12" name="图片 11"/>
          <p:cNvPicPr>
            <a:picLocks noChangeAspect="1"/>
          </p:cNvPicPr>
          <p:nvPr>
            <p:custDataLst>
              <p:tags r:id="rId3"/>
            </p:custDataLst>
          </p:nvPr>
        </p:nvPicPr>
        <p:blipFill>
          <a:blip r:embed="rId4"/>
          <a:stretch>
            <a:fillRect/>
          </a:stretch>
        </p:blipFill>
        <p:spPr>
          <a:xfrm>
            <a:off x="4918710" y="0"/>
            <a:ext cx="6959600" cy="6857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1909445" y="40055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1843135" y="40055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119888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A</a:t>
            </a:r>
            <a:r>
              <a:rPr lang="zh-CN" altLang="en-US" b="1">
                <a:latin typeface="Times New Roman" panose="02020603050405020304" charset="0"/>
                <a:cs typeface="Times New Roman" panose="02020603050405020304" charset="0"/>
              </a:rPr>
              <a:t>. Evaluation of Segmentation Results</a:t>
            </a:r>
            <a:endParaRPr lang="zh-CN" altLang="en-US"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sym typeface="+mn-ea"/>
              </a:rPr>
              <a:t>2) </a:t>
            </a:r>
            <a:r>
              <a:rPr lang="zh-CN" altLang="en-US">
                <a:latin typeface="Times New Roman" panose="02020603050405020304" charset="0"/>
                <a:cs typeface="Times New Roman" panose="02020603050405020304" charset="0"/>
                <a:sym typeface="+mn-ea"/>
              </a:rPr>
              <a:t>内部</a:t>
            </a:r>
            <a:r>
              <a:rPr lang="zh-CN" altLang="en-US">
                <a:latin typeface="Times New Roman" panose="02020603050405020304" charset="0"/>
                <a:cs typeface="Times New Roman" panose="02020603050405020304" charset="0"/>
                <a:sym typeface="+mn-ea"/>
              </a:rPr>
              <a:t>数据集</a:t>
            </a:r>
            <a:endParaRPr lang="zh-CN" altLang="en-US">
              <a:latin typeface="Times New Roman" panose="02020603050405020304" charset="0"/>
              <a:cs typeface="Times New Roman" panose="02020603050405020304" charset="0"/>
              <a:sym typeface="+mn-ea"/>
            </a:endParaRPr>
          </a:p>
          <a:p>
            <a:endParaRPr lang="zh-CN" altLang="en-US">
              <a:latin typeface="Times New Roman" panose="02020603050405020304" charset="0"/>
              <a:cs typeface="Times New Roman" panose="02020603050405020304" charset="0"/>
              <a:sym typeface="+mn-ea"/>
            </a:endParaRPr>
          </a:p>
          <a:p>
            <a:r>
              <a:rPr lang="en-US" altLang="zh-CN" b="1">
                <a:latin typeface="Times New Roman" panose="02020603050405020304" charset="0"/>
                <a:cs typeface="Times New Roman" panose="02020603050405020304" charset="0"/>
                <a:sym typeface="+mn-ea"/>
              </a:rPr>
              <a:t>whole tumor</a:t>
            </a:r>
            <a:endParaRPr lang="zh-CN" altLang="en-US" b="1">
              <a:latin typeface="Times New Roman" panose="02020603050405020304" charset="0"/>
              <a:cs typeface="Times New Roman" panose="02020603050405020304" charset="0"/>
              <a:sym typeface="+mn-ea"/>
            </a:endParaRPr>
          </a:p>
        </p:txBody>
      </p:sp>
      <p:pic>
        <p:nvPicPr>
          <p:cNvPr id="5" name="图片 4"/>
          <p:cNvPicPr>
            <a:picLocks noChangeAspect="1"/>
          </p:cNvPicPr>
          <p:nvPr>
            <p:custDataLst>
              <p:tags r:id="rId3"/>
            </p:custDataLst>
          </p:nvPr>
        </p:nvPicPr>
        <p:blipFill>
          <a:blip r:embed="rId4"/>
          <a:stretch>
            <a:fillRect/>
          </a:stretch>
        </p:blipFill>
        <p:spPr>
          <a:xfrm>
            <a:off x="2279650" y="1724660"/>
            <a:ext cx="9239250" cy="295275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2260600" y="1484630"/>
            <a:ext cx="9258300" cy="304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A</a:t>
            </a:r>
            <a:r>
              <a:rPr lang="zh-CN" altLang="en-US" b="1">
                <a:latin typeface="Times New Roman" panose="02020603050405020304" charset="0"/>
                <a:cs typeface="Times New Roman" panose="02020603050405020304" charset="0"/>
              </a:rPr>
              <a:t>. Evaluation of Segmentation Results</a:t>
            </a:r>
            <a:endParaRPr lang="zh-CN" altLang="en-US">
              <a:latin typeface="Times New Roman" panose="02020603050405020304" charset="0"/>
              <a:cs typeface="Times New Roman" panose="02020603050405020304" charset="0"/>
              <a:sym typeface="+mn-ea"/>
            </a:endParaRPr>
          </a:p>
        </p:txBody>
      </p:sp>
      <p:pic>
        <p:nvPicPr>
          <p:cNvPr id="5" name="图片 4"/>
          <p:cNvPicPr>
            <a:picLocks noChangeAspect="1"/>
          </p:cNvPicPr>
          <p:nvPr>
            <p:custDataLst>
              <p:tags r:id="rId3"/>
            </p:custDataLst>
          </p:nvPr>
        </p:nvPicPr>
        <p:blipFill>
          <a:blip r:embed="rId4"/>
          <a:srcRect t="2884"/>
          <a:stretch>
            <a:fillRect/>
          </a:stretch>
        </p:blipFill>
        <p:spPr>
          <a:xfrm>
            <a:off x="1682115" y="1157605"/>
            <a:ext cx="9072880" cy="5394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B</a:t>
            </a:r>
            <a:r>
              <a:rPr lang="zh-CN" altLang="en-US" b="1">
                <a:latin typeface="Times New Roman" panose="02020603050405020304" charset="0"/>
                <a:cs typeface="Times New Roman" panose="02020603050405020304" charset="0"/>
              </a:rPr>
              <a:t>. Evaluation of Global Correlation Block</a:t>
            </a:r>
            <a:endParaRPr lang="zh-CN" altLang="en-US" b="1">
              <a:latin typeface="Times New Roman" panose="02020603050405020304" charset="0"/>
              <a:cs typeface="Times New Roman" panose="02020603050405020304" charset="0"/>
            </a:endParaRPr>
          </a:p>
        </p:txBody>
      </p:sp>
      <p:pic>
        <p:nvPicPr>
          <p:cNvPr id="5" name="图片 4"/>
          <p:cNvPicPr>
            <a:picLocks noChangeAspect="1"/>
          </p:cNvPicPr>
          <p:nvPr>
            <p:custDataLst>
              <p:tags r:id="rId3"/>
            </p:custDataLst>
          </p:nvPr>
        </p:nvPicPr>
        <p:blipFill>
          <a:blip r:embed="rId4"/>
          <a:stretch>
            <a:fillRect/>
          </a:stretch>
        </p:blipFill>
        <p:spPr>
          <a:xfrm>
            <a:off x="255905" y="1186180"/>
            <a:ext cx="5653405" cy="523684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368415" y="1236345"/>
            <a:ext cx="5528945" cy="50317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 Evaluation of Feature Alignment</a:t>
            </a:r>
            <a:r>
              <a:rPr lang="en-US" altLang="zh-CN" b="1">
                <a:latin typeface="Times New Roman" panose="02020603050405020304" charset="0"/>
                <a:cs typeface="Times New Roman" panose="02020603050405020304" charset="0"/>
              </a:rPr>
              <a:t> Module</a:t>
            </a:r>
            <a:endParaRPr lang="en-US" altLang="zh-CN" b="1">
              <a:latin typeface="Times New Roman" panose="02020603050405020304" charset="0"/>
              <a:cs typeface="Times New Roman" panose="02020603050405020304" charset="0"/>
            </a:endParaRPr>
          </a:p>
        </p:txBody>
      </p:sp>
      <p:pic>
        <p:nvPicPr>
          <p:cNvPr id="6" name="图片 5"/>
          <p:cNvPicPr>
            <a:picLocks noChangeAspect="1"/>
          </p:cNvPicPr>
          <p:nvPr>
            <p:custDataLst>
              <p:tags r:id="rId3"/>
            </p:custDataLst>
          </p:nvPr>
        </p:nvPicPr>
        <p:blipFill>
          <a:blip r:embed="rId4"/>
          <a:stretch>
            <a:fillRect/>
          </a:stretch>
        </p:blipFill>
        <p:spPr>
          <a:xfrm>
            <a:off x="660400" y="1229360"/>
            <a:ext cx="5200650" cy="531368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272530" y="803910"/>
            <a:ext cx="5246370" cy="56749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 Evaluation of Feature Alignment</a:t>
            </a:r>
            <a:endParaRPr lang="zh-CN" altLang="en-US" b="1">
              <a:latin typeface="Times New Roman" panose="02020603050405020304" charset="0"/>
              <a:cs typeface="Times New Roman" panose="02020603050405020304" charset="0"/>
            </a:endParaRPr>
          </a:p>
        </p:txBody>
      </p:sp>
      <p:pic>
        <p:nvPicPr>
          <p:cNvPr id="2" name="图片 1"/>
          <p:cNvPicPr>
            <a:picLocks noChangeAspect="1"/>
          </p:cNvPicPr>
          <p:nvPr>
            <p:custDataLst>
              <p:tags r:id="rId3"/>
            </p:custDataLst>
          </p:nvPr>
        </p:nvPicPr>
        <p:blipFill>
          <a:blip r:embed="rId4"/>
          <a:stretch>
            <a:fillRect/>
          </a:stretch>
        </p:blipFill>
        <p:spPr>
          <a:xfrm>
            <a:off x="203835" y="1160780"/>
            <a:ext cx="5788660" cy="498030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061075" y="1156335"/>
            <a:ext cx="5775960" cy="49568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660400" y="893445"/>
            <a:ext cx="8124825" cy="52006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a:t>
            </a:r>
            <a:r>
              <a:rPr lang="zh-CN" altLang="en-US" b="1">
                <a:latin typeface="Times New Roman" panose="02020603050405020304" charset="0"/>
                <a:cs typeface="Times New Roman" panose="02020603050405020304" charset="0"/>
              </a:rPr>
              <a:t>. Sensitivity to Normal Brain Images</a:t>
            </a:r>
            <a:endParaRPr lang="zh-CN" altLang="en-US" b="1">
              <a:latin typeface="Times New Roman" panose="02020603050405020304" charset="0"/>
              <a:cs typeface="Times New Roman" panose="02020603050405020304" charset="0"/>
            </a:endParaRPr>
          </a:p>
        </p:txBody>
      </p:sp>
      <p:pic>
        <p:nvPicPr>
          <p:cNvPr id="6" name="图片 5"/>
          <p:cNvPicPr>
            <a:picLocks noChangeAspect="1"/>
          </p:cNvPicPr>
          <p:nvPr>
            <p:custDataLst>
              <p:tags r:id="rId3"/>
            </p:custDataLst>
          </p:nvPr>
        </p:nvPicPr>
        <p:blipFill>
          <a:blip r:embed="rId4"/>
          <a:stretch>
            <a:fillRect/>
          </a:stretch>
        </p:blipFill>
        <p:spPr>
          <a:xfrm>
            <a:off x="4358005" y="1044575"/>
            <a:ext cx="7833995" cy="5801995"/>
          </a:xfrm>
          <a:prstGeom prst="rect">
            <a:avLst/>
          </a:prstGeom>
        </p:spPr>
      </p:pic>
      <p:sp>
        <p:nvSpPr>
          <p:cNvPr id="2" name="文本框 1"/>
          <p:cNvSpPr txBox="1"/>
          <p:nvPr/>
        </p:nvSpPr>
        <p:spPr>
          <a:xfrm>
            <a:off x="383540" y="1318895"/>
            <a:ext cx="3975100" cy="1476375"/>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(1)重建的正常大脑图像中的图像噪声</a:t>
            </a:r>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如何影响分割</a:t>
            </a:r>
            <a:r>
              <a:rPr lang="en-US" altLang="zh-CN">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我们通过T次迭代的正向马尔可夫扩散过程，逐步添加高斯噪声</a:t>
            </a:r>
            <a:r>
              <a:rPr lang="en-US" altLang="zh-CN">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5"/>
          <a:stretch>
            <a:fillRect/>
          </a:stretch>
        </p:blipFill>
        <p:spPr>
          <a:xfrm>
            <a:off x="383540" y="2795270"/>
            <a:ext cx="3578225" cy="10744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a:t>
            </a:r>
            <a:r>
              <a:rPr lang="zh-CN" altLang="en-US" b="1">
                <a:latin typeface="Times New Roman" panose="02020603050405020304" charset="0"/>
                <a:cs typeface="Times New Roman" panose="02020603050405020304" charset="0"/>
              </a:rPr>
              <a:t>. Sensitivity to Normal Brain Images</a:t>
            </a:r>
            <a:endParaRPr lang="zh-CN" altLang="en-US" b="1">
              <a:latin typeface="Times New Roman" panose="02020603050405020304" charset="0"/>
              <a:cs typeface="Times New Roman" panose="02020603050405020304" charset="0"/>
            </a:endParaRPr>
          </a:p>
        </p:txBody>
      </p:sp>
      <p:pic>
        <p:nvPicPr>
          <p:cNvPr id="6" name="图片 5"/>
          <p:cNvPicPr>
            <a:picLocks noChangeAspect="1"/>
          </p:cNvPicPr>
          <p:nvPr>
            <p:custDataLst>
              <p:tags r:id="rId3"/>
            </p:custDataLst>
          </p:nvPr>
        </p:nvPicPr>
        <p:blipFill>
          <a:blip r:embed="rId4"/>
          <a:stretch>
            <a:fillRect/>
          </a:stretch>
        </p:blipFill>
        <p:spPr>
          <a:xfrm>
            <a:off x="4358005" y="1044575"/>
            <a:ext cx="7833995" cy="5801995"/>
          </a:xfrm>
          <a:prstGeom prst="rect">
            <a:avLst/>
          </a:prstGeom>
        </p:spPr>
      </p:pic>
      <p:sp>
        <p:nvSpPr>
          <p:cNvPr id="2" name="文本框 1"/>
          <p:cNvSpPr txBox="1"/>
          <p:nvPr/>
        </p:nvSpPr>
        <p:spPr>
          <a:xfrm>
            <a:off x="383540" y="1318895"/>
            <a:ext cx="397510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)生成模型的</a:t>
            </a:r>
            <a:r>
              <a:rPr lang="zh-CN" altLang="en-US">
                <a:latin typeface="Times New Roman" panose="02020603050405020304" charset="0"/>
                <a:cs typeface="Times New Roman" panose="02020603050405020304" charset="0"/>
              </a:rPr>
              <a:t>比较</a:t>
            </a:r>
            <a:endParaRPr lang="zh-CN" alt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a:t>
            </a:r>
            <a:r>
              <a:rPr lang="zh-CN" altLang="en-US" b="1">
                <a:latin typeface="Times New Roman" panose="02020603050405020304" charset="0"/>
                <a:cs typeface="Times New Roman" panose="02020603050405020304" charset="0"/>
              </a:rPr>
              <a:t>. Sensitivity to Normal Brain Images</a:t>
            </a:r>
            <a:endParaRPr lang="zh-CN" altLang="en-US" b="1">
              <a:latin typeface="Times New Roman" panose="02020603050405020304" charset="0"/>
              <a:cs typeface="Times New Roman" panose="02020603050405020304" charset="0"/>
            </a:endParaRPr>
          </a:p>
        </p:txBody>
      </p:sp>
      <p:pic>
        <p:nvPicPr>
          <p:cNvPr id="2" name="图片 1"/>
          <p:cNvPicPr>
            <a:picLocks noChangeAspect="1"/>
          </p:cNvPicPr>
          <p:nvPr>
            <p:custDataLst>
              <p:tags r:id="rId3"/>
            </p:custDataLst>
          </p:nvPr>
        </p:nvPicPr>
        <p:blipFill>
          <a:blip r:embed="rId4"/>
          <a:stretch>
            <a:fillRect/>
          </a:stretch>
        </p:blipFill>
        <p:spPr>
          <a:xfrm>
            <a:off x="203835" y="1623695"/>
            <a:ext cx="5477510" cy="447992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130290" y="1687195"/>
            <a:ext cx="5388610" cy="4478020"/>
          </a:xfrm>
          <a:prstGeom prst="rect">
            <a:avLst/>
          </a:prstGeom>
        </p:spPr>
      </p:pic>
      <p:sp>
        <p:nvSpPr>
          <p:cNvPr id="4" name="文本框 3"/>
          <p:cNvSpPr txBox="1"/>
          <p:nvPr/>
        </p:nvSpPr>
        <p:spPr>
          <a:xfrm>
            <a:off x="383540" y="1318895"/>
            <a:ext cx="397510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)生成模型的</a:t>
            </a:r>
            <a:r>
              <a:rPr lang="zh-CN" altLang="en-US">
                <a:latin typeface="Times New Roman" panose="02020603050405020304" charset="0"/>
                <a:cs typeface="Times New Roman" panose="02020603050405020304" charset="0"/>
              </a:rPr>
              <a:t>比较</a:t>
            </a:r>
            <a:endParaRPr lang="zh-CN" alt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a:t>
            </a:r>
            <a:r>
              <a:rPr lang="zh-CN" altLang="en-US" b="1">
                <a:latin typeface="Times New Roman" panose="02020603050405020304" charset="0"/>
                <a:cs typeface="Times New Roman" panose="02020603050405020304" charset="0"/>
              </a:rPr>
              <a:t>. Sensitivity to Normal Brain Images</a:t>
            </a:r>
            <a:endParaRPr lang="zh-CN" altLang="en-US" b="1">
              <a:latin typeface="Times New Roman" panose="02020603050405020304" charset="0"/>
              <a:cs typeface="Times New Roman" panose="02020603050405020304" charset="0"/>
            </a:endParaRPr>
          </a:p>
        </p:txBody>
      </p:sp>
      <p:sp>
        <p:nvSpPr>
          <p:cNvPr id="2" name="文本框 1"/>
          <p:cNvSpPr txBox="1"/>
          <p:nvPr/>
        </p:nvSpPr>
        <p:spPr>
          <a:xfrm>
            <a:off x="594360" y="1186180"/>
            <a:ext cx="3763645" cy="4769485"/>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能否使用来自健康受试者的</a:t>
            </a:r>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正常大脑图像</a:t>
            </a:r>
            <a:r>
              <a:rPr lang="en-US" altLang="zh-CN">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由于受试者间的差异，健康受试者的正常脑图像与肿瘤脑图像的解剖一致性通常低于InetoVAE重建的图像。为了量化这种一致性，计算每个肿瘤脑图像与其对应的正常脑图像之间的平均图像强度误差比</a:t>
            </a:r>
            <a:r>
              <a:rPr lang="zh-CN" altLang="en-US">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sz="1600">
                <a:latin typeface="Times New Roman" panose="02020603050405020304" charset="0"/>
                <a:cs typeface="Times New Roman" panose="02020603050405020304" charset="0"/>
              </a:rPr>
              <a:t>BraTS2022</a:t>
            </a:r>
            <a:r>
              <a:rPr lang="zh-CN" altLang="en-US"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sym typeface="+mn-ea"/>
              </a:rPr>
              <a:t>in-</a:t>
            </a:r>
            <a:r>
              <a:rPr lang="en-US" altLang="zh-CN" sz="1600">
                <a:latin typeface="Times New Roman" panose="02020603050405020304" charset="0"/>
                <a:cs typeface="Times New Roman" panose="02020603050405020304" charset="0"/>
                <a:sym typeface="+mn-ea"/>
              </a:rPr>
              <a:t>house</a:t>
            </a:r>
            <a:r>
              <a:rPr lang="zh-CN" altLang="en-US" sz="1600">
                <a:latin typeface="Times New Roman" panose="02020603050405020304" charset="0"/>
                <a:cs typeface="Times New Roman" panose="02020603050405020304" charset="0"/>
                <a:sym typeface="+mn-ea"/>
              </a:rPr>
              <a:t>：</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p:txBody>
      </p:sp>
      <p:pic>
        <p:nvPicPr>
          <p:cNvPr id="6" name="图片 5"/>
          <p:cNvPicPr>
            <a:picLocks noChangeAspect="1"/>
          </p:cNvPicPr>
          <p:nvPr>
            <p:custDataLst>
              <p:tags r:id="rId3"/>
            </p:custDataLst>
          </p:nvPr>
        </p:nvPicPr>
        <p:blipFill>
          <a:blip r:embed="rId4"/>
          <a:stretch>
            <a:fillRect/>
          </a:stretch>
        </p:blipFill>
        <p:spPr>
          <a:xfrm>
            <a:off x="4358005" y="1044575"/>
            <a:ext cx="7833995" cy="5801995"/>
          </a:xfrm>
          <a:prstGeom prst="rect">
            <a:avLst/>
          </a:prstGeom>
        </p:spPr>
      </p:pic>
      <p:pic>
        <p:nvPicPr>
          <p:cNvPr id="3" name="图片 2"/>
          <p:cNvPicPr>
            <a:picLocks noChangeAspect="1"/>
          </p:cNvPicPr>
          <p:nvPr/>
        </p:nvPicPr>
        <p:blipFill>
          <a:blip r:embed="rId5"/>
          <a:stretch>
            <a:fillRect/>
          </a:stretch>
        </p:blipFill>
        <p:spPr>
          <a:xfrm>
            <a:off x="594360" y="3783330"/>
            <a:ext cx="3638550" cy="685800"/>
          </a:xfrm>
          <a:prstGeom prst="rect">
            <a:avLst/>
          </a:prstGeom>
        </p:spPr>
      </p:pic>
      <p:pic>
        <p:nvPicPr>
          <p:cNvPr id="5" name="图片 4"/>
          <p:cNvPicPr>
            <a:picLocks noChangeAspect="1"/>
          </p:cNvPicPr>
          <p:nvPr/>
        </p:nvPicPr>
        <p:blipFill>
          <a:blip r:embed="rId6"/>
          <a:stretch>
            <a:fillRect/>
          </a:stretch>
        </p:blipFill>
        <p:spPr>
          <a:xfrm>
            <a:off x="0" y="4804410"/>
            <a:ext cx="4343400" cy="231140"/>
          </a:xfrm>
          <a:prstGeom prst="rect">
            <a:avLst/>
          </a:prstGeom>
        </p:spPr>
      </p:pic>
      <p:pic>
        <p:nvPicPr>
          <p:cNvPr id="7" name="图片 6"/>
          <p:cNvPicPr>
            <a:picLocks noChangeAspect="1"/>
          </p:cNvPicPr>
          <p:nvPr/>
        </p:nvPicPr>
        <p:blipFill>
          <a:blip r:embed="rId7"/>
          <a:stretch>
            <a:fillRect/>
          </a:stretch>
        </p:blipFill>
        <p:spPr>
          <a:xfrm>
            <a:off x="0" y="5320665"/>
            <a:ext cx="4357370" cy="2216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E</a:t>
            </a:r>
            <a:r>
              <a:rPr lang="zh-CN" altLang="en-US" b="1">
                <a:latin typeface="Times New Roman" panose="02020603050405020304" charset="0"/>
                <a:cs typeface="Times New Roman" panose="02020603050405020304" charset="0"/>
              </a:rPr>
              <a:t>.  Evaluation of Different Segmentation Backbone</a:t>
            </a:r>
            <a:endParaRPr lang="zh-CN" altLang="en-US" b="1">
              <a:latin typeface="Times New Roman" panose="02020603050405020304" charset="0"/>
              <a:cs typeface="Times New Roman" panose="02020603050405020304" charset="0"/>
            </a:endParaRPr>
          </a:p>
        </p:txBody>
      </p:sp>
      <p:pic>
        <p:nvPicPr>
          <p:cNvPr id="4" name="图片 3"/>
          <p:cNvPicPr>
            <a:picLocks noChangeAspect="1"/>
          </p:cNvPicPr>
          <p:nvPr>
            <p:custDataLst>
              <p:tags r:id="rId3"/>
            </p:custDataLst>
          </p:nvPr>
        </p:nvPicPr>
        <p:blipFill>
          <a:blip r:embed="rId4"/>
          <a:stretch>
            <a:fillRect/>
          </a:stretch>
        </p:blipFill>
        <p:spPr>
          <a:xfrm>
            <a:off x="487680" y="1543050"/>
            <a:ext cx="11135360" cy="24917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F</a:t>
            </a:r>
            <a:r>
              <a:rPr lang="zh-CN" altLang="en-US" b="1">
                <a:latin typeface="Times New Roman" panose="02020603050405020304" charset="0"/>
                <a:cs typeface="Times New Roman" panose="02020603050405020304" charset="0"/>
              </a:rPr>
              <a:t>. Model Complexity</a:t>
            </a:r>
            <a:endParaRPr lang="zh-CN" altLang="en-US" b="1">
              <a:latin typeface="Times New Roman" panose="02020603050405020304" charset="0"/>
              <a:cs typeface="Times New Roman" panose="02020603050405020304" charset="0"/>
            </a:endParaRPr>
          </a:p>
        </p:txBody>
      </p:sp>
      <p:pic>
        <p:nvPicPr>
          <p:cNvPr id="2" name="图片 1"/>
          <p:cNvPicPr>
            <a:picLocks noChangeAspect="1"/>
          </p:cNvPicPr>
          <p:nvPr>
            <p:custDataLst>
              <p:tags r:id="rId3"/>
            </p:custDataLst>
          </p:nvPr>
        </p:nvPicPr>
        <p:blipFill>
          <a:blip r:embed="rId4"/>
          <a:stretch>
            <a:fillRect/>
          </a:stretch>
        </p:blipFill>
        <p:spPr>
          <a:xfrm>
            <a:off x="2517775" y="1186180"/>
            <a:ext cx="6400800" cy="48672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660400" y="803910"/>
            <a:ext cx="9721850" cy="278828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60400" y="3592195"/>
            <a:ext cx="5975350" cy="32550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695325" y="781685"/>
            <a:ext cx="10815320" cy="57810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660400" y="803910"/>
            <a:ext cx="10859135" cy="4246245"/>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rPr>
              <a:t>1. </a:t>
            </a:r>
            <a:r>
              <a:rPr lang="zh-CN" altLang="en-US">
                <a:latin typeface="Times New Roman" panose="02020603050405020304" charset="0"/>
                <a:cs typeface="Times New Roman" panose="02020603050405020304" charset="0"/>
              </a:rPr>
              <a:t>脑肿瘤分割的难点：</a:t>
            </a:r>
            <a:endParaRPr lang="zh-CN" altLang="en-US">
              <a:latin typeface="Times New Roman" panose="02020603050405020304" charset="0"/>
              <a:cs typeface="Times New Roman" panose="02020603050405020304" charset="0"/>
            </a:endParaRPr>
          </a:p>
          <a:p>
            <a:pPr indent="457200"/>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）脑肿瘤几乎可以以任何形状和大小出现在不同的位置；</a:t>
            </a:r>
            <a:endParaRPr lang="zh-CN" altLang="en-US">
              <a:latin typeface="Times New Roman" panose="02020603050405020304" charset="0"/>
              <a:cs typeface="Times New Roman" panose="02020603050405020304" charset="0"/>
            </a:endParaRPr>
          </a:p>
          <a:p>
            <a:pPr indent="457200"/>
            <a:r>
              <a:rPr lang="en-US" altLang="zh-CN">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）脑肿瘤通常对比度差，并且肿瘤的强度值可能与健康的脑组织的强度值重叠；</a:t>
            </a:r>
            <a:endParaRPr lang="zh-CN" altLang="en-US">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解决</a:t>
            </a:r>
            <a:r>
              <a:rPr lang="zh-CN" altLang="en-US">
                <a:latin typeface="Times New Roman" panose="02020603050405020304" charset="0"/>
                <a:cs typeface="Times New Roman" panose="02020603050405020304" charset="0"/>
              </a:rPr>
              <a:t>方法：通过整合多模态</a:t>
            </a:r>
            <a:r>
              <a:rPr lang="en-US" altLang="zh-CN">
                <a:latin typeface="Times New Roman" panose="02020603050405020304" charset="0"/>
                <a:cs typeface="Times New Roman" panose="02020603050405020304" charset="0"/>
              </a:rPr>
              <a:t>MRI</a:t>
            </a:r>
            <a:r>
              <a:rPr lang="zh-CN" altLang="en-US">
                <a:latin typeface="Times New Roman" panose="02020603050405020304" charset="0"/>
                <a:cs typeface="Times New Roman" panose="02020603050405020304" charset="0"/>
              </a:rPr>
              <a:t>图像的信息进行脑肿瘤分割</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2. </a:t>
            </a:r>
            <a:r>
              <a:rPr lang="zh-CN" altLang="en-US">
                <a:latin typeface="Times New Roman" panose="02020603050405020304" charset="0"/>
                <a:cs typeface="Times New Roman" panose="02020603050405020304" charset="0"/>
              </a:rPr>
              <a:t>基于异常检测的</a:t>
            </a:r>
            <a:r>
              <a:rPr lang="zh-CN" altLang="en-US">
                <a:sym typeface="+mn-ea"/>
              </a:rPr>
              <a:t>病变区域分割：</a:t>
            </a:r>
            <a:endParaRPr lang="zh-CN" altLang="en-US">
              <a:latin typeface="Times New Roman" panose="02020603050405020304" charset="0"/>
              <a:cs typeface="Times New Roman" panose="02020603050405020304" charset="0"/>
            </a:endParaRPr>
          </a:p>
          <a:p>
            <a:pPr indent="457200"/>
            <a:r>
              <a:rPr lang="zh-CN" altLang="en-US">
                <a:sym typeface="+mn-ea"/>
              </a:rPr>
              <a:t>基本思想是将包含病变区域的图像（如肿瘤脑图像）与重建的正常外观进行比较；</a:t>
            </a:r>
            <a:endParaRPr lang="zh-CN" altLang="en-US">
              <a:latin typeface="Times New Roman" panose="02020603050405020304" charset="0"/>
              <a:cs typeface="Times New Roman" panose="02020603050405020304" charset="0"/>
              <a:sym typeface="+mn-ea"/>
            </a:endParaRPr>
          </a:p>
          <a:p>
            <a:pPr indent="457200"/>
            <a:r>
              <a:rPr lang="zh-CN" altLang="en-US">
                <a:sym typeface="+mn-ea"/>
              </a:rPr>
              <a:t>目标图像（带病变区域）和重建图像（带外观正常）具有相同的</a:t>
            </a:r>
            <a:r>
              <a:rPr lang="zh-CN" altLang="en-US">
                <a:sym typeface="+mn-ea"/>
              </a:rPr>
              <a:t>单模态，可以直接比较；</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3. </a:t>
            </a:r>
            <a:r>
              <a:rPr lang="zh-CN" altLang="en-US">
                <a:latin typeface="Times New Roman" panose="02020603050405020304" charset="0"/>
                <a:cs typeface="Times New Roman" panose="02020603050405020304" charset="0"/>
              </a:rPr>
              <a:t>多模态脑肿瘤图像</a:t>
            </a:r>
            <a:r>
              <a:rPr lang="zh-CN" altLang="en-US">
                <a:latin typeface="Times New Roman" panose="02020603050405020304" charset="0"/>
                <a:cs typeface="Times New Roman" panose="02020603050405020304" charset="0"/>
              </a:rPr>
              <a:t>分割</a:t>
            </a:r>
            <a:endParaRPr lang="zh-CN" altLang="en-US">
              <a:latin typeface="Times New Roman" panose="02020603050405020304" charset="0"/>
              <a:cs typeface="Times New Roman" panose="02020603050405020304" charset="0"/>
            </a:endParaRPr>
          </a:p>
          <a:p>
            <a:pPr indent="457200"/>
            <a:r>
              <a:rPr lang="zh-CN" altLang="en-US">
                <a:latin typeface="Times New Roman" panose="02020603050405020304" charset="0"/>
                <a:cs typeface="Times New Roman" panose="02020603050405020304" charset="0"/>
              </a:rPr>
              <a:t>采用重建的单模态正常大脑图像作为参考，从中学习正常大脑特征，并与整合后</a:t>
            </a:r>
            <a:r>
              <a:rPr lang="zh-CN" altLang="en-US">
                <a:latin typeface="Times New Roman" panose="02020603050405020304" charset="0"/>
                <a:cs typeface="Times New Roman" panose="02020603050405020304" charset="0"/>
              </a:rPr>
              <a:t>的多模态肿瘤大脑特征进行比较，突出和增强肿瘤相关特征，提高分割性能。</a:t>
            </a:r>
            <a:endParaRPr lang="zh-CN" altLang="en-US">
              <a:latin typeface="Times New Roman" panose="02020603050405020304" charset="0"/>
              <a:cs typeface="Times New Roman" panose="02020603050405020304" charset="0"/>
            </a:endParaRPr>
          </a:p>
          <a:p>
            <a:pPr indent="457200"/>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）如何得到</a:t>
            </a:r>
            <a:r>
              <a:rPr lang="zh-CN" altLang="en-US">
                <a:latin typeface="Times New Roman" panose="02020603050405020304" charset="0"/>
                <a:cs typeface="Times New Roman" panose="02020603050405020304" charset="0"/>
                <a:sym typeface="+mn-ea"/>
              </a:rPr>
              <a:t>单模态正常大脑图像</a:t>
            </a:r>
            <a:endParaRPr lang="zh-CN" altLang="en-US">
              <a:latin typeface="Times New Roman" panose="02020603050405020304" charset="0"/>
              <a:cs typeface="Times New Roman" panose="02020603050405020304" charset="0"/>
              <a:sym typeface="+mn-ea"/>
            </a:endParaRPr>
          </a:p>
          <a:p>
            <a:pPr indent="457200"/>
            <a:r>
              <a:rPr lang="en-US" altLang="zh-CN">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）如何进行多模态</a:t>
            </a:r>
            <a:r>
              <a:rPr lang="zh-CN" altLang="en-US">
                <a:latin typeface="Times New Roman" panose="02020603050405020304" charset="0"/>
                <a:cs typeface="Times New Roman" panose="02020603050405020304" charset="0"/>
              </a:rPr>
              <a:t>融合</a:t>
            </a:r>
            <a:endParaRPr lang="zh-CN" altLang="en-US">
              <a:latin typeface="Times New Roman" panose="02020603050405020304" charset="0"/>
              <a:cs typeface="Times New Roman" panose="02020603050405020304" charset="0"/>
            </a:endParaRPr>
          </a:p>
          <a:p>
            <a:pPr indent="457200"/>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）如何</a:t>
            </a:r>
            <a:r>
              <a:rPr lang="zh-CN" altLang="en-US">
                <a:latin typeface="Times New Roman" panose="02020603050405020304" charset="0"/>
                <a:cs typeface="Times New Roman" panose="02020603050405020304" charset="0"/>
              </a:rPr>
              <a:t>进行比较</a:t>
            </a:r>
            <a:endParaRPr lang="zh-CN" alt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594360" y="779145"/>
            <a:ext cx="10924540" cy="4843145"/>
          </a:xfrm>
          <a:prstGeom prst="rect">
            <a:avLst/>
          </a:prstGeom>
        </p:spPr>
      </p:pic>
      <p:cxnSp>
        <p:nvCxnSpPr>
          <p:cNvPr id="5" name="直接连接符 4"/>
          <p:cNvCxnSpPr/>
          <p:nvPr>
            <p:custDataLst>
              <p:tags r:id="rId4"/>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594360" y="5780405"/>
            <a:ext cx="4064000" cy="64516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A. The Segmentation Backbone</a:t>
            </a:r>
            <a:endParaRPr lang="zh-CN" altLang="en-US"/>
          </a:p>
          <a:p>
            <a:r>
              <a:rPr lang="zh-CN" altLang="en-US">
                <a:latin typeface="Times New Roman" panose="02020603050405020304" charset="0"/>
                <a:cs typeface="Times New Roman" panose="02020603050405020304" charset="0"/>
              </a:rPr>
              <a:t>B. The Normal Appearance Network</a:t>
            </a:r>
            <a:endParaRPr lang="zh-CN" alt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660400" y="789305"/>
            <a:ext cx="10858500" cy="645160"/>
          </a:xfrm>
          <a:prstGeom prst="rect">
            <a:avLst/>
          </a:prstGeom>
          <a:noFill/>
        </p:spPr>
        <p:txBody>
          <a:bodyPr wrap="square" rtlCol="0">
            <a:spAutoFit/>
          </a:bodyPr>
          <a:p>
            <a:r>
              <a:rPr lang="zh-CN" altLang="en-US" b="1">
                <a:latin typeface="Times New Roman" panose="02020603050405020304" charset="0"/>
                <a:cs typeface="Times New Roman" panose="02020603050405020304" charset="0"/>
              </a:rPr>
              <a:t>A. The Segmentation Backbone</a:t>
            </a:r>
            <a:endParaRPr lang="zh-CN" altLang="en-US" b="1"/>
          </a:p>
          <a:p>
            <a:r>
              <a:rPr lang="en-US" altLang="zh-CN">
                <a:latin typeface="Times New Roman" panose="02020603050405020304" charset="0"/>
                <a:cs typeface="Times New Roman" panose="02020603050405020304" charset="0"/>
              </a:rPr>
              <a:t>1)  The Fusion Module With Global Correlation Block (GCB) : </a:t>
            </a:r>
            <a:r>
              <a:rPr lang="en-US" altLang="zh-CN" b="1">
                <a:solidFill>
                  <a:schemeClr val="tx1"/>
                </a:solidFill>
                <a:latin typeface="Times New Roman" panose="02020603050405020304" charset="0"/>
                <a:cs typeface="Times New Roman" panose="02020603050405020304" charset="0"/>
              </a:rPr>
              <a:t>CMC</a:t>
            </a:r>
            <a:r>
              <a:rPr lang="en-US" altLang="zh-CN" b="1" baseline="30000">
                <a:solidFill>
                  <a:schemeClr val="tx1"/>
                </a:solidFill>
                <a:latin typeface="Times New Roman" panose="02020603050405020304" charset="0"/>
                <a:cs typeface="Times New Roman" panose="02020603050405020304" charset="0"/>
              </a:rPr>
              <a:t>[1]</a:t>
            </a:r>
            <a:r>
              <a:rPr lang="en-US" altLang="zh-CN" b="1">
                <a:solidFill>
                  <a:schemeClr val="tx1"/>
                </a:solidFill>
                <a:latin typeface="Times New Roman" panose="02020603050405020304" charset="0"/>
                <a:cs typeface="Times New Roman" panose="02020603050405020304" charset="0"/>
              </a:rPr>
              <a:t> + Self Attention</a:t>
            </a:r>
            <a:endParaRPr lang="en-US" altLang="zh-CN" b="1">
              <a:solidFill>
                <a:schemeClr val="tx1"/>
              </a:solidFill>
              <a:latin typeface="Times New Roman" panose="02020603050405020304" charset="0"/>
              <a:cs typeface="Times New Roman" panose="02020603050405020304" charset="0"/>
            </a:endParaRPr>
          </a:p>
        </p:txBody>
      </p:sp>
      <p:pic>
        <p:nvPicPr>
          <p:cNvPr id="2" name="图片 1"/>
          <p:cNvPicPr>
            <a:picLocks noChangeAspect="1"/>
          </p:cNvPicPr>
          <p:nvPr>
            <p:custDataLst>
              <p:tags r:id="rId3"/>
            </p:custDataLst>
          </p:nvPr>
        </p:nvPicPr>
        <p:blipFill>
          <a:blip r:embed="rId4"/>
          <a:stretch>
            <a:fillRect/>
          </a:stretch>
        </p:blipFill>
        <p:spPr>
          <a:xfrm>
            <a:off x="5251450" y="1434465"/>
            <a:ext cx="6022340" cy="315404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805815" y="1463040"/>
            <a:ext cx="4286250" cy="3178810"/>
          </a:xfrm>
          <a:prstGeom prst="rect">
            <a:avLst/>
          </a:prstGeom>
        </p:spPr>
      </p:pic>
      <p:sp>
        <p:nvSpPr>
          <p:cNvPr id="8" name="文本框 7"/>
          <p:cNvSpPr txBox="1"/>
          <p:nvPr/>
        </p:nvSpPr>
        <p:spPr>
          <a:xfrm>
            <a:off x="660400" y="6234430"/>
            <a:ext cx="876300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[1]Joint sequence learning and cross-modality convolution for 3D biomedical segmentation. </a:t>
            </a:r>
            <a:r>
              <a:rPr lang="en-US" altLang="zh-CN" sz="1600" i="1">
                <a:latin typeface="Times New Roman" panose="02020603050405020304" charset="0"/>
                <a:cs typeface="Times New Roman" panose="02020603050405020304" charset="0"/>
              </a:rPr>
              <a:t>CVPR 2017.</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2423795" y="4588510"/>
            <a:ext cx="848995" cy="368300"/>
          </a:xfrm>
          <a:prstGeom prst="rect">
            <a:avLst/>
          </a:prstGeom>
          <a:noFill/>
        </p:spPr>
        <p:txBody>
          <a:bodyPr wrap="square" rtlCol="0">
            <a:spAutoFit/>
          </a:bodyPr>
          <a:p>
            <a:r>
              <a:rPr lang="en-US" altLang="zh-CN" b="1">
                <a:solidFill>
                  <a:schemeClr val="tx1"/>
                </a:solidFill>
                <a:latin typeface="Times New Roman" panose="02020603050405020304" charset="0"/>
                <a:cs typeface="Times New Roman" panose="02020603050405020304" charset="0"/>
              </a:rPr>
              <a:t>CMC</a:t>
            </a:r>
            <a:endParaRPr lang="en-US" altLang="zh-CN">
              <a:latin typeface="Times New Roman" panose="02020603050405020304" charset="0"/>
              <a:cs typeface="Times New Roman" panose="02020603050405020304" charset="0"/>
            </a:endParaRPr>
          </a:p>
        </p:txBody>
      </p:sp>
      <p:sp>
        <p:nvSpPr>
          <p:cNvPr id="13" name="文本框 12"/>
          <p:cNvSpPr txBox="1"/>
          <p:nvPr>
            <p:custDataLst>
              <p:tags r:id="rId7"/>
            </p:custDataLst>
          </p:nvPr>
        </p:nvSpPr>
        <p:spPr>
          <a:xfrm>
            <a:off x="7838440" y="4588510"/>
            <a:ext cx="1584960" cy="368300"/>
          </a:xfrm>
          <a:prstGeom prst="rect">
            <a:avLst/>
          </a:prstGeom>
          <a:noFill/>
        </p:spPr>
        <p:txBody>
          <a:bodyPr wrap="square" rtlCol="0">
            <a:spAutoFit/>
          </a:bodyPr>
          <a:p>
            <a:r>
              <a:rPr lang="en-US" altLang="zh-CN" b="1">
                <a:solidFill>
                  <a:schemeClr val="tx1"/>
                </a:solidFill>
                <a:latin typeface="Times New Roman" panose="02020603050405020304" charset="0"/>
                <a:cs typeface="Times New Roman" panose="02020603050405020304" charset="0"/>
              </a:rPr>
              <a:t>Self Attention</a:t>
            </a:r>
            <a:endParaRPr lang="en-US" altLang="zh-CN">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8"/>
          <a:stretch>
            <a:fillRect/>
          </a:stretch>
        </p:blipFill>
        <p:spPr>
          <a:xfrm>
            <a:off x="727075" y="5344160"/>
            <a:ext cx="1439545" cy="333375"/>
          </a:xfrm>
          <a:prstGeom prst="rect">
            <a:avLst/>
          </a:prstGeom>
        </p:spPr>
      </p:pic>
      <p:pic>
        <p:nvPicPr>
          <p:cNvPr id="7" name="图片 6"/>
          <p:cNvPicPr>
            <a:picLocks noChangeAspect="1"/>
          </p:cNvPicPr>
          <p:nvPr/>
        </p:nvPicPr>
        <p:blipFill>
          <a:blip r:embed="rId9"/>
          <a:stretch>
            <a:fillRect/>
          </a:stretch>
        </p:blipFill>
        <p:spPr>
          <a:xfrm>
            <a:off x="2262505" y="5487670"/>
            <a:ext cx="1171575" cy="189865"/>
          </a:xfrm>
          <a:prstGeom prst="rect">
            <a:avLst/>
          </a:prstGeom>
        </p:spPr>
      </p:pic>
      <p:pic>
        <p:nvPicPr>
          <p:cNvPr id="10" name="图片 9"/>
          <p:cNvPicPr>
            <a:picLocks noChangeAspect="1"/>
          </p:cNvPicPr>
          <p:nvPr/>
        </p:nvPicPr>
        <p:blipFill>
          <a:blip r:embed="rId10"/>
          <a:stretch>
            <a:fillRect/>
          </a:stretch>
        </p:blipFill>
        <p:spPr>
          <a:xfrm>
            <a:off x="5514975" y="5396230"/>
            <a:ext cx="1438910" cy="278130"/>
          </a:xfrm>
          <a:prstGeom prst="rect">
            <a:avLst/>
          </a:prstGeom>
        </p:spPr>
      </p:pic>
      <p:pic>
        <p:nvPicPr>
          <p:cNvPr id="11" name="图片 10"/>
          <p:cNvPicPr>
            <a:picLocks noChangeAspect="1"/>
          </p:cNvPicPr>
          <p:nvPr/>
        </p:nvPicPr>
        <p:blipFill>
          <a:blip r:embed="rId11"/>
          <a:stretch>
            <a:fillRect/>
          </a:stretch>
        </p:blipFill>
        <p:spPr>
          <a:xfrm>
            <a:off x="7114540" y="5448300"/>
            <a:ext cx="1103630" cy="202565"/>
          </a:xfrm>
          <a:prstGeom prst="rect">
            <a:avLst/>
          </a:prstGeom>
        </p:spPr>
      </p:pic>
      <p:cxnSp>
        <p:nvCxnSpPr>
          <p:cNvPr id="14" name="直接箭头连接符 13"/>
          <p:cNvCxnSpPr/>
          <p:nvPr/>
        </p:nvCxnSpPr>
        <p:spPr>
          <a:xfrm>
            <a:off x="3616325" y="5542280"/>
            <a:ext cx="1659890" cy="0"/>
          </a:xfrm>
          <a:prstGeom prst="straightConnector1">
            <a:avLst/>
          </a:prstGeom>
          <a:ln>
            <a:solidFill>
              <a:schemeClr val="tx1"/>
            </a:solidFill>
            <a:tailEnd type="triangle"/>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2473960" y="1861820"/>
            <a:ext cx="2665095" cy="2393950"/>
          </a:xfrm>
          <a:prstGeom prst="rect">
            <a:avLst/>
          </a:prstGeom>
          <a:no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5276215" y="1437005"/>
            <a:ext cx="5997575" cy="3141980"/>
          </a:xfrm>
          <a:prstGeom prst="rect">
            <a:avLst/>
          </a:prstGeom>
          <a:no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3" name="曲线连接符 22"/>
          <p:cNvCxnSpPr>
            <a:endCxn id="16" idx="0"/>
          </p:cNvCxnSpPr>
          <p:nvPr/>
        </p:nvCxnSpPr>
        <p:spPr>
          <a:xfrm rot="10800000" flipV="1">
            <a:off x="3806190" y="1583690"/>
            <a:ext cx="1466215" cy="278130"/>
          </a:xfrm>
          <a:prstGeom prst="curvedConnector2">
            <a:avLst/>
          </a:prstGeom>
          <a:ln>
            <a:solidFill>
              <a:srgbClr val="FF0000"/>
            </a:solidFill>
            <a:tailEnd type="triangle"/>
          </a:ln>
        </p:spPr>
        <p:style>
          <a:lnRef idx="2">
            <a:schemeClr val="accent1"/>
          </a:lnRef>
          <a:fillRef idx="0">
            <a:srgbClr val="FFFFFF"/>
          </a:fillRef>
          <a:effectRef idx="0">
            <a:srgbClr val="FFFFFF"/>
          </a:effectRef>
          <a:fontRef idx="minor">
            <a:schemeClr val="tx1"/>
          </a:fontRef>
        </p:style>
      </p:cxnSp>
      <p:cxnSp>
        <p:nvCxnSpPr>
          <p:cNvPr id="24" name="直接连接符 23"/>
          <p:cNvCxnSpPr>
            <a:stCxn id="12" idx="1"/>
          </p:cNvCxnSpPr>
          <p:nvPr/>
        </p:nvCxnSpPr>
        <p:spPr>
          <a:xfrm flipH="1">
            <a:off x="805815" y="4772660"/>
            <a:ext cx="1617980" cy="62357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5" name="直接连接符 24"/>
          <p:cNvCxnSpPr/>
          <p:nvPr/>
        </p:nvCxnSpPr>
        <p:spPr>
          <a:xfrm>
            <a:off x="3076575" y="4776470"/>
            <a:ext cx="5099050" cy="62928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660400" y="789305"/>
            <a:ext cx="10858500" cy="645160"/>
          </a:xfrm>
          <a:prstGeom prst="rect">
            <a:avLst/>
          </a:prstGeom>
          <a:noFill/>
        </p:spPr>
        <p:txBody>
          <a:bodyPr wrap="square" rtlCol="0">
            <a:spAutoFit/>
          </a:bodyPr>
          <a:p>
            <a:r>
              <a:rPr lang="zh-CN" altLang="en-US" b="1">
                <a:latin typeface="Times New Roman" panose="02020603050405020304" charset="0"/>
                <a:cs typeface="Times New Roman" panose="02020603050405020304" charset="0"/>
              </a:rPr>
              <a:t>A. The Segmentation Backbone</a:t>
            </a:r>
            <a:endParaRPr lang="zh-CN" altLang="en-US" b="1"/>
          </a:p>
          <a:p>
            <a:r>
              <a:rPr lang="en-US" altLang="zh-CN">
                <a:latin typeface="Times New Roman" panose="02020603050405020304" charset="0"/>
                <a:cs typeface="Times New Roman" panose="02020603050405020304" charset="0"/>
              </a:rPr>
              <a:t>1)  The Fusion Module With Global Correlation Block (GCB) : </a:t>
            </a:r>
            <a:r>
              <a:rPr lang="en-US" altLang="zh-CN" b="1">
                <a:solidFill>
                  <a:schemeClr val="tx1"/>
                </a:solidFill>
                <a:latin typeface="Times New Roman" panose="02020603050405020304" charset="0"/>
                <a:cs typeface="Times New Roman" panose="02020603050405020304" charset="0"/>
              </a:rPr>
              <a:t>CMC</a:t>
            </a:r>
            <a:r>
              <a:rPr lang="en-US" altLang="zh-CN" b="1" baseline="30000">
                <a:solidFill>
                  <a:schemeClr val="tx1"/>
                </a:solidFill>
                <a:latin typeface="Times New Roman" panose="02020603050405020304" charset="0"/>
                <a:cs typeface="Times New Roman" panose="02020603050405020304" charset="0"/>
              </a:rPr>
              <a:t>[1]</a:t>
            </a:r>
            <a:r>
              <a:rPr lang="en-US" altLang="zh-CN" b="1">
                <a:solidFill>
                  <a:schemeClr val="tx1"/>
                </a:solidFill>
                <a:latin typeface="Times New Roman" panose="02020603050405020304" charset="0"/>
                <a:cs typeface="Times New Roman" panose="02020603050405020304" charset="0"/>
              </a:rPr>
              <a:t> + Self Attention</a:t>
            </a:r>
            <a:endParaRPr lang="en-US" altLang="zh-CN" b="1">
              <a:solidFill>
                <a:schemeClr val="tx1"/>
              </a:solidFill>
              <a:latin typeface="Times New Roman" panose="02020603050405020304" charset="0"/>
              <a:cs typeface="Times New Roman" panose="02020603050405020304" charset="0"/>
            </a:endParaRPr>
          </a:p>
        </p:txBody>
      </p:sp>
      <p:pic>
        <p:nvPicPr>
          <p:cNvPr id="2" name="图片 1"/>
          <p:cNvPicPr>
            <a:picLocks noChangeAspect="1"/>
          </p:cNvPicPr>
          <p:nvPr>
            <p:custDataLst>
              <p:tags r:id="rId3"/>
            </p:custDataLst>
          </p:nvPr>
        </p:nvPicPr>
        <p:blipFill>
          <a:blip r:embed="rId4"/>
          <a:stretch>
            <a:fillRect/>
          </a:stretch>
        </p:blipFill>
        <p:spPr>
          <a:xfrm>
            <a:off x="5251450" y="1434465"/>
            <a:ext cx="6022340" cy="315404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805815" y="1463040"/>
            <a:ext cx="4286250" cy="3178810"/>
          </a:xfrm>
          <a:prstGeom prst="rect">
            <a:avLst/>
          </a:prstGeom>
        </p:spPr>
      </p:pic>
      <p:sp>
        <p:nvSpPr>
          <p:cNvPr id="8" name="文本框 7"/>
          <p:cNvSpPr txBox="1"/>
          <p:nvPr/>
        </p:nvSpPr>
        <p:spPr>
          <a:xfrm>
            <a:off x="660400" y="6234430"/>
            <a:ext cx="876300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[1]Joint sequence learning and cross-modality convolution for 3D biomedical segmentation. </a:t>
            </a:r>
            <a:r>
              <a:rPr lang="en-US" altLang="zh-CN" sz="1600" i="1">
                <a:latin typeface="Times New Roman" panose="02020603050405020304" charset="0"/>
                <a:cs typeface="Times New Roman" panose="02020603050405020304" charset="0"/>
              </a:rPr>
              <a:t>CVPR 2017.</a:t>
            </a:r>
            <a:endParaRPr lang="en-US" altLang="zh-CN" sz="1600">
              <a:latin typeface="Times New Roman" panose="02020603050405020304" charset="0"/>
              <a:cs typeface="Times New Roman" panose="02020603050405020304" charset="0"/>
            </a:endParaRPr>
          </a:p>
        </p:txBody>
      </p:sp>
      <p:sp>
        <p:nvSpPr>
          <p:cNvPr id="12" name="文本框 11"/>
          <p:cNvSpPr txBox="1"/>
          <p:nvPr/>
        </p:nvSpPr>
        <p:spPr>
          <a:xfrm>
            <a:off x="2423795" y="4588510"/>
            <a:ext cx="848995" cy="368300"/>
          </a:xfrm>
          <a:prstGeom prst="rect">
            <a:avLst/>
          </a:prstGeom>
          <a:noFill/>
        </p:spPr>
        <p:txBody>
          <a:bodyPr wrap="square" rtlCol="0">
            <a:spAutoFit/>
          </a:bodyPr>
          <a:p>
            <a:r>
              <a:rPr lang="en-US" altLang="zh-CN" b="1">
                <a:solidFill>
                  <a:schemeClr val="tx1"/>
                </a:solidFill>
                <a:latin typeface="Times New Roman" panose="02020603050405020304" charset="0"/>
                <a:cs typeface="Times New Roman" panose="02020603050405020304" charset="0"/>
              </a:rPr>
              <a:t>CMC</a:t>
            </a:r>
            <a:endParaRPr lang="en-US" altLang="zh-CN">
              <a:latin typeface="Times New Roman" panose="02020603050405020304" charset="0"/>
              <a:cs typeface="Times New Roman" panose="02020603050405020304" charset="0"/>
            </a:endParaRPr>
          </a:p>
        </p:txBody>
      </p:sp>
      <p:sp>
        <p:nvSpPr>
          <p:cNvPr id="13" name="文本框 12"/>
          <p:cNvSpPr txBox="1"/>
          <p:nvPr>
            <p:custDataLst>
              <p:tags r:id="rId7"/>
            </p:custDataLst>
          </p:nvPr>
        </p:nvSpPr>
        <p:spPr>
          <a:xfrm>
            <a:off x="7838440" y="4588510"/>
            <a:ext cx="1584960" cy="368300"/>
          </a:xfrm>
          <a:prstGeom prst="rect">
            <a:avLst/>
          </a:prstGeom>
          <a:noFill/>
        </p:spPr>
        <p:txBody>
          <a:bodyPr wrap="square" rtlCol="0">
            <a:spAutoFit/>
          </a:bodyPr>
          <a:p>
            <a:r>
              <a:rPr lang="en-US" altLang="zh-CN" b="1">
                <a:solidFill>
                  <a:schemeClr val="tx1"/>
                </a:solidFill>
                <a:latin typeface="Times New Roman" panose="02020603050405020304" charset="0"/>
                <a:cs typeface="Times New Roman" panose="02020603050405020304" charset="0"/>
              </a:rPr>
              <a:t>Self Attention</a:t>
            </a:r>
            <a:endParaRPr lang="en-US" altLang="zh-CN">
              <a:latin typeface="Times New Roman" panose="02020603050405020304" charset="0"/>
              <a:cs typeface="Times New Roman" panose="02020603050405020304" charset="0"/>
            </a:endParaRPr>
          </a:p>
        </p:txBody>
      </p:sp>
      <p:sp>
        <p:nvSpPr>
          <p:cNvPr id="16" name="矩形 15"/>
          <p:cNvSpPr/>
          <p:nvPr/>
        </p:nvSpPr>
        <p:spPr>
          <a:xfrm>
            <a:off x="2473960" y="1861820"/>
            <a:ext cx="2665095" cy="2393950"/>
          </a:xfrm>
          <a:prstGeom prst="rect">
            <a:avLst/>
          </a:prstGeom>
          <a:no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5276215" y="1437005"/>
            <a:ext cx="5997575" cy="3157220"/>
          </a:xfrm>
          <a:prstGeom prst="rect">
            <a:avLst/>
          </a:prstGeom>
          <a:no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3" name="曲线连接符 22"/>
          <p:cNvCxnSpPr>
            <a:endCxn id="16" idx="0"/>
          </p:cNvCxnSpPr>
          <p:nvPr/>
        </p:nvCxnSpPr>
        <p:spPr>
          <a:xfrm rot="10800000" flipV="1">
            <a:off x="3806190" y="1583690"/>
            <a:ext cx="1466215" cy="278130"/>
          </a:xfrm>
          <a:prstGeom prst="curvedConnector2">
            <a:avLst/>
          </a:prstGeom>
          <a:ln>
            <a:solidFill>
              <a:srgbClr val="FF0000"/>
            </a:solidFill>
            <a:tailEnd type="triangle"/>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custDataLst>
              <p:tags r:id="rId8"/>
            </p:custDataLst>
          </p:nvPr>
        </p:nvPicPr>
        <p:blipFill>
          <a:blip r:embed="rId9"/>
          <a:stretch>
            <a:fillRect/>
          </a:stretch>
        </p:blipFill>
        <p:spPr>
          <a:xfrm>
            <a:off x="1097915" y="5434330"/>
            <a:ext cx="1238885" cy="362585"/>
          </a:xfrm>
          <a:prstGeom prst="rect">
            <a:avLst/>
          </a:prstGeom>
        </p:spPr>
      </p:pic>
      <p:pic>
        <p:nvPicPr>
          <p:cNvPr id="18" name="图片 17"/>
          <p:cNvPicPr>
            <a:picLocks noChangeAspect="1"/>
          </p:cNvPicPr>
          <p:nvPr>
            <p:custDataLst>
              <p:tags r:id="rId10"/>
            </p:custDataLst>
          </p:nvPr>
        </p:nvPicPr>
        <p:blipFill>
          <a:blip r:embed="rId11"/>
          <a:stretch>
            <a:fillRect/>
          </a:stretch>
        </p:blipFill>
        <p:spPr>
          <a:xfrm>
            <a:off x="1097915" y="5768340"/>
            <a:ext cx="3359785" cy="336550"/>
          </a:xfrm>
          <a:prstGeom prst="rect">
            <a:avLst/>
          </a:prstGeom>
        </p:spPr>
      </p:pic>
      <p:pic>
        <p:nvPicPr>
          <p:cNvPr id="19" name="图片 18"/>
          <p:cNvPicPr>
            <a:picLocks noChangeAspect="1"/>
          </p:cNvPicPr>
          <p:nvPr>
            <p:custDataLst>
              <p:tags r:id="rId12"/>
            </p:custDataLst>
          </p:nvPr>
        </p:nvPicPr>
        <p:blipFill>
          <a:blip r:embed="rId13"/>
          <a:stretch>
            <a:fillRect/>
          </a:stretch>
        </p:blipFill>
        <p:spPr>
          <a:xfrm>
            <a:off x="4675505" y="5103495"/>
            <a:ext cx="3818255" cy="1013460"/>
          </a:xfrm>
          <a:prstGeom prst="rect">
            <a:avLst/>
          </a:prstGeom>
        </p:spPr>
      </p:pic>
      <p:pic>
        <p:nvPicPr>
          <p:cNvPr id="20" name="图片 19"/>
          <p:cNvPicPr>
            <a:picLocks noChangeAspect="1"/>
          </p:cNvPicPr>
          <p:nvPr>
            <p:custDataLst>
              <p:tags r:id="rId14"/>
            </p:custDataLst>
          </p:nvPr>
        </p:nvPicPr>
        <p:blipFill>
          <a:blip r:embed="rId15"/>
          <a:stretch>
            <a:fillRect/>
          </a:stretch>
        </p:blipFill>
        <p:spPr>
          <a:xfrm>
            <a:off x="8864600" y="5315585"/>
            <a:ext cx="2540000" cy="782320"/>
          </a:xfrm>
          <a:prstGeom prst="rect">
            <a:avLst/>
          </a:prstGeom>
        </p:spPr>
      </p:pic>
      <p:cxnSp>
        <p:nvCxnSpPr>
          <p:cNvPr id="6" name="直接连接符 5"/>
          <p:cNvCxnSpPr>
            <a:stCxn id="13" idx="1"/>
          </p:cNvCxnSpPr>
          <p:nvPr/>
        </p:nvCxnSpPr>
        <p:spPr>
          <a:xfrm flipH="1">
            <a:off x="1131570" y="4772660"/>
            <a:ext cx="6706870" cy="66167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1" name="直接连接符 20"/>
          <p:cNvCxnSpPr/>
          <p:nvPr/>
        </p:nvCxnSpPr>
        <p:spPr>
          <a:xfrm>
            <a:off x="9288780" y="4757420"/>
            <a:ext cx="2070735" cy="57086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9" name="文本框 8"/>
          <p:cNvSpPr txBox="1"/>
          <p:nvPr/>
        </p:nvSpPr>
        <p:spPr>
          <a:xfrm>
            <a:off x="660400" y="789305"/>
            <a:ext cx="10858500"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B</a:t>
            </a:r>
            <a:r>
              <a:rPr lang="zh-CN" altLang="en-US" b="1">
                <a:latin typeface="Times New Roman" panose="02020603050405020304" charset="0"/>
                <a:cs typeface="Times New Roman" panose="02020603050405020304" charset="0"/>
              </a:rPr>
              <a:t>. The Normal Appearance Network</a:t>
            </a:r>
            <a:endParaRPr lang="zh-CN" altLang="en-US"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1)   The IntroVAE</a:t>
            </a:r>
            <a:r>
              <a:rPr lang="en-US" altLang="zh-CN" baseline="30000">
                <a:latin typeface="Times New Roman" panose="02020603050405020304" charset="0"/>
                <a:cs typeface="Times New Roman" panose="02020603050405020304" charset="0"/>
              </a:rPr>
              <a:t>[1]</a:t>
            </a:r>
            <a:r>
              <a:rPr lang="en-US" altLang="zh-CN">
                <a:latin typeface="Times New Roman" panose="02020603050405020304" charset="0"/>
                <a:cs typeface="Times New Roman" panose="02020603050405020304" charset="0"/>
              </a:rPr>
              <a:t>: </a:t>
            </a:r>
            <a:endParaRPr lang="en-US" altLang="zh-CN" b="1">
              <a:solidFill>
                <a:schemeClr val="accent2"/>
              </a:solidFill>
              <a:latin typeface="Times New Roman" panose="02020603050405020304" charset="0"/>
              <a:cs typeface="Times New Roman" panose="02020603050405020304" charset="0"/>
            </a:endParaRPr>
          </a:p>
        </p:txBody>
      </p:sp>
      <p:sp>
        <p:nvSpPr>
          <p:cNvPr id="8" name="文本框 7"/>
          <p:cNvSpPr txBox="1"/>
          <p:nvPr/>
        </p:nvSpPr>
        <p:spPr>
          <a:xfrm>
            <a:off x="660400" y="6234430"/>
            <a:ext cx="8763000" cy="337185"/>
          </a:xfrm>
          <a:prstGeom prst="rect">
            <a:avLst/>
          </a:prstGeom>
          <a:noFill/>
        </p:spPr>
        <p:txBody>
          <a:bodyPr wrap="square" rtlCol="0">
            <a:spAutoFit/>
          </a:bodyPr>
          <a:p>
            <a:r>
              <a:rPr lang="en-US" altLang="zh-CN" sz="1600">
                <a:latin typeface="Times New Roman" panose="02020603050405020304" charset="0"/>
                <a:cs typeface="Times New Roman" panose="02020603050405020304" charset="0"/>
              </a:rPr>
              <a:t>[1]IntroVAE: Introspective variational autoencoders for photographic image synthesis. </a:t>
            </a:r>
            <a:r>
              <a:rPr lang="en-US" altLang="zh-CN" sz="1600" i="1">
                <a:latin typeface="Times New Roman" panose="02020603050405020304" charset="0"/>
                <a:cs typeface="Times New Roman" panose="02020603050405020304" charset="0"/>
              </a:rPr>
              <a:t>NeurIPS </a:t>
            </a:r>
            <a:r>
              <a:rPr lang="en-US" altLang="zh-CN" sz="1600" i="1">
                <a:latin typeface="Times New Roman" panose="02020603050405020304" charset="0"/>
                <a:cs typeface="Times New Roman" panose="02020603050405020304" charset="0"/>
              </a:rPr>
              <a:t>2018.</a:t>
            </a:r>
            <a:endParaRPr lang="en-US" altLang="zh-CN" sz="1600">
              <a:latin typeface="Times New Roman" panose="02020603050405020304" charset="0"/>
              <a:cs typeface="Times New Roman" panose="02020603050405020304" charset="0"/>
            </a:endParaRPr>
          </a:p>
        </p:txBody>
      </p:sp>
      <p:pic>
        <p:nvPicPr>
          <p:cNvPr id="2" name="图片 1"/>
          <p:cNvPicPr>
            <a:picLocks noChangeAspect="1"/>
          </p:cNvPicPr>
          <p:nvPr>
            <p:custDataLst>
              <p:tags r:id="rId3"/>
            </p:custDataLst>
          </p:nvPr>
        </p:nvPicPr>
        <p:blipFill>
          <a:blip r:embed="rId4"/>
          <a:stretch>
            <a:fillRect/>
          </a:stretch>
        </p:blipFill>
        <p:spPr>
          <a:xfrm>
            <a:off x="3069590" y="1357630"/>
            <a:ext cx="4968240" cy="4615180"/>
          </a:xfrm>
          <a:prstGeom prst="rect">
            <a:avLst/>
          </a:prstGeom>
        </p:spPr>
      </p:pic>
      <p:sp>
        <p:nvSpPr>
          <p:cNvPr id="16" name="矩形 15"/>
          <p:cNvSpPr/>
          <p:nvPr/>
        </p:nvSpPr>
        <p:spPr>
          <a:xfrm>
            <a:off x="3162935" y="2301240"/>
            <a:ext cx="795020" cy="303530"/>
          </a:xfrm>
          <a:prstGeom prst="rect">
            <a:avLst/>
          </a:prstGeom>
          <a:no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nvSpPr>
        <p:spPr>
          <a:xfrm>
            <a:off x="6287135" y="2353310"/>
            <a:ext cx="795020" cy="251460"/>
          </a:xfrm>
          <a:prstGeom prst="rect">
            <a:avLst/>
          </a:prstGeom>
          <a:no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COMMONDATA" val="eyJoZGlkIjoiNTExMTU4YzczMDgzOWVmNDk2Mjc0OTVlMjIzMDA3NzA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4443</Words>
  <Application>WPS 演示</Application>
  <PresentationFormat>宽屏</PresentationFormat>
  <Paragraphs>379</Paragraphs>
  <Slides>25</Slides>
  <Notes>27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25</vt:i4>
      </vt:variant>
    </vt:vector>
  </HeadingPairs>
  <TitlesOfParts>
    <vt:vector size="39" baseType="lpstr">
      <vt:lpstr>Arial</vt:lpstr>
      <vt:lpstr>宋体</vt:lpstr>
      <vt:lpstr>Wingdings</vt:lpstr>
      <vt:lpstr>Calibri</vt:lpstr>
      <vt:lpstr>等线</vt:lpstr>
      <vt:lpstr>微软雅黑</vt:lpstr>
      <vt:lpstr>Times New Roman</vt:lpstr>
      <vt:lpstr>Arial</vt:lpstr>
      <vt:lpstr>Arial Unicode MS</vt:lpstr>
      <vt:lpstr>等线 Light</vt:lpstr>
      <vt:lpstr>Calibri Light</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子安先生</cp:lastModifiedBy>
  <cp:revision>80</cp:revision>
  <dcterms:created xsi:type="dcterms:W3CDTF">2019-03-09T08:01:00Z</dcterms:created>
  <dcterms:modified xsi:type="dcterms:W3CDTF">2024-03-02T08:55:45Z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2052-12.1.0.16399</vt:lpwstr>
  </property>
  <property fmtid="{D5CDD505-2E9C-101B-9397-08002B2CF9AE}" pid="3" name="ICV">
    <vt:lpwstr>E30E4612DA564EB58A956DCCC6E04621</vt:lpwstr>
  </property>
</Properties>
</file>